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59" r:id="rId4"/>
    <p:sldId id="261" r:id="rId5"/>
    <p:sldId id="262" r:id="rId6"/>
    <p:sldId id="257" r:id="rId7"/>
    <p:sldId id="258" r:id="rId8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B0A6"/>
    <a:srgbClr val="2A9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99"/>
    <p:restoredTop sz="94674"/>
  </p:normalViewPr>
  <p:slideViewPr>
    <p:cSldViewPr snapToGrid="0" snapToObjects="1">
      <p:cViewPr>
        <p:scale>
          <a:sx n="100" d="100"/>
          <a:sy n="100" d="100"/>
        </p:scale>
        <p:origin x="5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10D66-6987-3641-B5DA-24EB110A02F5}" type="datetimeFigureOut">
              <a:rPr lang="es-ES_tradnl" smtClean="0"/>
              <a:t>24/2/21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288804-B371-C447-BE8D-215DA7BE5C36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51238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36CF-6A84-DD45-AF1F-8C140B7CAC69}" type="datetimeFigureOut">
              <a:rPr lang="es-ES_tradnl" smtClean="0"/>
              <a:t>24/2/21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3FD-7780-3C4F-8BA8-865A6771552B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52287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36CF-6A84-DD45-AF1F-8C140B7CAC69}" type="datetimeFigureOut">
              <a:rPr lang="es-ES_tradnl" smtClean="0"/>
              <a:t>24/2/21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3FD-7780-3C4F-8BA8-865A6771552B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82748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36CF-6A84-DD45-AF1F-8C140B7CAC69}" type="datetimeFigureOut">
              <a:rPr lang="es-ES_tradnl" smtClean="0"/>
              <a:t>24/2/21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3FD-7780-3C4F-8BA8-865A6771552B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72413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36CF-6A84-DD45-AF1F-8C140B7CAC69}" type="datetimeFigureOut">
              <a:rPr lang="es-ES_tradnl" smtClean="0"/>
              <a:t>24/2/21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3FD-7780-3C4F-8BA8-865A6771552B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54192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36CF-6A84-DD45-AF1F-8C140B7CAC69}" type="datetimeFigureOut">
              <a:rPr lang="es-ES_tradnl" smtClean="0"/>
              <a:t>24/2/21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3FD-7780-3C4F-8BA8-865A6771552B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9065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36CF-6A84-DD45-AF1F-8C140B7CAC69}" type="datetimeFigureOut">
              <a:rPr lang="es-ES_tradnl" smtClean="0"/>
              <a:t>24/2/21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3FD-7780-3C4F-8BA8-865A6771552B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48129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36CF-6A84-DD45-AF1F-8C140B7CAC69}" type="datetimeFigureOut">
              <a:rPr lang="es-ES_tradnl" smtClean="0"/>
              <a:t>24/2/21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3FD-7780-3C4F-8BA8-865A6771552B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3988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36CF-6A84-DD45-AF1F-8C140B7CAC69}" type="datetimeFigureOut">
              <a:rPr lang="es-ES_tradnl" smtClean="0"/>
              <a:t>24/2/21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3FD-7780-3C4F-8BA8-865A6771552B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53675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36CF-6A84-DD45-AF1F-8C140B7CAC69}" type="datetimeFigureOut">
              <a:rPr lang="es-ES_tradnl" smtClean="0"/>
              <a:t>24/2/21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3FD-7780-3C4F-8BA8-865A6771552B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8659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36CF-6A84-DD45-AF1F-8C140B7CAC69}" type="datetimeFigureOut">
              <a:rPr lang="es-ES_tradnl" smtClean="0"/>
              <a:t>24/2/21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3FD-7780-3C4F-8BA8-865A6771552B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3021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36CF-6A84-DD45-AF1F-8C140B7CAC69}" type="datetimeFigureOut">
              <a:rPr lang="es-ES_tradnl" smtClean="0"/>
              <a:t>24/2/21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3FD-7780-3C4F-8BA8-865A6771552B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20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536CF-6A84-DD45-AF1F-8C140B7CAC69}" type="datetimeFigureOut">
              <a:rPr lang="es-ES_tradnl" smtClean="0"/>
              <a:t>24/2/21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693FD-7780-3C4F-8BA8-865A6771552B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0689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tiff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iff"/><Relationship Id="rId4" Type="http://schemas.openxmlformats.org/officeDocument/2006/relationships/image" Target="../media/image10.tiff"/><Relationship Id="rId5" Type="http://schemas.openxmlformats.org/officeDocument/2006/relationships/image" Target="../media/image11.tif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5249334" y="2106742"/>
            <a:ext cx="6096000" cy="129779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4680"/>
              </a:lnSpc>
              <a:spcAft>
                <a:spcPts val="0"/>
              </a:spcAft>
            </a:pPr>
            <a:r>
              <a:rPr lang="es-ES" sz="4400" b="1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charset="0"/>
                <a:ea typeface="Calibri" charset="0"/>
                <a:cs typeface="Times New Roman" charset="0"/>
              </a:rPr>
              <a:t>Manual de botones </a:t>
            </a:r>
          </a:p>
          <a:p>
            <a:pPr>
              <a:lnSpc>
                <a:spcPts val="4680"/>
              </a:lnSpc>
              <a:spcAft>
                <a:spcPts val="0"/>
              </a:spcAft>
            </a:pPr>
            <a:r>
              <a:rPr lang="es-ES" sz="4400" spc="-150" dirty="0" smtClean="0">
                <a:solidFill>
                  <a:srgbClr val="2A968E"/>
                </a:solidFill>
                <a:effectLst/>
                <a:latin typeface="Calibri" charset="0"/>
                <a:ea typeface="Calibri" charset="0"/>
                <a:cs typeface="Times New Roman" charset="0"/>
              </a:rPr>
              <a:t>para el estudiante</a:t>
            </a:r>
            <a:endParaRPr lang="es-ES_tradnl" sz="4400" spc="-150" dirty="0">
              <a:solidFill>
                <a:srgbClr val="2A968E"/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600" y="1045153"/>
            <a:ext cx="2359380" cy="2359380"/>
          </a:xfrm>
          <a:prstGeom prst="rect">
            <a:avLst/>
          </a:prstGeom>
          <a:effectLst>
            <a:glow rad="152400">
              <a:schemeClr val="bg1">
                <a:lumMod val="75000"/>
                <a:alpha val="21000"/>
              </a:schemeClr>
            </a:glow>
            <a:reflection stA="22000" endPos="48000" dir="5400000" sy="-100000" algn="bl" rotWithShape="0"/>
          </a:effectLst>
        </p:spPr>
      </p:pic>
      <p:sp>
        <p:nvSpPr>
          <p:cNvPr id="12" name="Rectángulo 11"/>
          <p:cNvSpPr/>
          <p:nvPr/>
        </p:nvSpPr>
        <p:spPr>
          <a:xfrm>
            <a:off x="5249334" y="3614380"/>
            <a:ext cx="4842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En este documento reconocerás los íconos </a:t>
            </a:r>
            <a:br>
              <a:rPr lang="es-E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s-E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 los diferentes botones de la plataforma, además </a:t>
            </a:r>
            <a:r>
              <a:rPr lang="es-ES" dirty="0" smtClean="0"/>
              <a:t>te permitirá comprenderla más rápido </a:t>
            </a:r>
            <a:br>
              <a:rPr lang="es-ES" dirty="0" smtClean="0"/>
            </a:br>
            <a:r>
              <a:rPr lang="es-ES" dirty="0" smtClean="0"/>
              <a:t>y disfrutar de sus juegos.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9704059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945" y="1651435"/>
            <a:ext cx="8706679" cy="46299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69" name="Agrupar 68"/>
          <p:cNvGrpSpPr/>
          <p:nvPr/>
        </p:nvGrpSpPr>
        <p:grpSpPr>
          <a:xfrm>
            <a:off x="513798" y="161105"/>
            <a:ext cx="4548532" cy="1106311"/>
            <a:chOff x="513798" y="161105"/>
            <a:chExt cx="4548532" cy="1106311"/>
          </a:xfrm>
        </p:grpSpPr>
        <p:sp>
          <p:nvSpPr>
            <p:cNvPr id="5" name="CuadroTexto 4"/>
            <p:cNvSpPr txBox="1"/>
            <p:nvPr/>
          </p:nvSpPr>
          <p:spPr>
            <a:xfrm>
              <a:off x="1642686" y="393970"/>
              <a:ext cx="341964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Pantalla inicial:</a:t>
              </a:r>
              <a:endParaRPr lang="es-ES_tradnl" sz="2400" dirty="0">
                <a:solidFill>
                  <a:srgbClr val="2A968E"/>
                </a:solidFill>
              </a:endParaRPr>
            </a:p>
          </p:txBody>
        </p:sp>
        <p:pic>
          <p:nvPicPr>
            <p:cNvPr id="6" name="Imagen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3798" y="161105"/>
              <a:ext cx="1106311" cy="1106311"/>
            </a:xfrm>
            <a:prstGeom prst="rect">
              <a:avLst/>
            </a:prstGeom>
            <a:effectLst>
              <a:glow rad="152400">
                <a:schemeClr val="bg1">
                  <a:lumMod val="75000"/>
                  <a:alpha val="21000"/>
                </a:schemeClr>
              </a:glow>
              <a:reflection stA="22000" endPos="48000" dir="5400000" sy="-100000" algn="bl" rotWithShape="0"/>
            </a:effectLst>
          </p:spPr>
        </p:pic>
      </p:grpSp>
      <p:grpSp>
        <p:nvGrpSpPr>
          <p:cNvPr id="49" name="Agrupar 48"/>
          <p:cNvGrpSpPr/>
          <p:nvPr/>
        </p:nvGrpSpPr>
        <p:grpSpPr>
          <a:xfrm>
            <a:off x="165651" y="1591994"/>
            <a:ext cx="7547114" cy="849428"/>
            <a:chOff x="443946" y="1843782"/>
            <a:chExt cx="7547114" cy="849428"/>
          </a:xfrm>
        </p:grpSpPr>
        <p:sp>
          <p:nvSpPr>
            <p:cNvPr id="10" name="Rectángulo redondeado 9"/>
            <p:cNvSpPr/>
            <p:nvPr/>
          </p:nvSpPr>
          <p:spPr>
            <a:xfrm>
              <a:off x="2557669" y="1843782"/>
              <a:ext cx="5433391" cy="435591"/>
            </a:xfrm>
            <a:prstGeom prst="roundRect">
              <a:avLst/>
            </a:prstGeom>
            <a:noFill/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cxnSp>
          <p:nvCxnSpPr>
            <p:cNvPr id="15" name="Conector recto 14"/>
            <p:cNvCxnSpPr/>
            <p:nvPr/>
          </p:nvCxnSpPr>
          <p:spPr>
            <a:xfrm flipH="1">
              <a:off x="513798" y="1899021"/>
              <a:ext cx="20173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ángulo 32"/>
            <p:cNvSpPr/>
            <p:nvPr/>
          </p:nvSpPr>
          <p:spPr>
            <a:xfrm>
              <a:off x="443946" y="1862213"/>
              <a:ext cx="176254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L" sz="1600" b="1" dirty="0">
                  <a:latin typeface="Calibri" charset="0"/>
                  <a:ea typeface="Calibri" charset="0"/>
                  <a:cs typeface="Times New Roman" charset="0"/>
                </a:rPr>
                <a:t>BARRA CON EL NOMBRE DE TU CURSO</a:t>
              </a:r>
              <a:endParaRPr lang="es-ES_tradnl" sz="1600" b="1" dirty="0">
                <a:latin typeface="Calibri" charset="0"/>
                <a:ea typeface="Calibri" charset="0"/>
                <a:cs typeface="Times New Roman" charset="0"/>
              </a:endParaRPr>
            </a:p>
          </p:txBody>
        </p:sp>
      </p:grpSp>
      <p:grpSp>
        <p:nvGrpSpPr>
          <p:cNvPr id="51" name="Agrupar 50"/>
          <p:cNvGrpSpPr/>
          <p:nvPr/>
        </p:nvGrpSpPr>
        <p:grpSpPr>
          <a:xfrm>
            <a:off x="119268" y="2200466"/>
            <a:ext cx="6016489" cy="4014805"/>
            <a:chOff x="397563" y="2452254"/>
            <a:chExt cx="6016489" cy="4014805"/>
          </a:xfrm>
        </p:grpSpPr>
        <p:sp>
          <p:nvSpPr>
            <p:cNvPr id="16" name="Rectángulo redondeado 15"/>
            <p:cNvSpPr/>
            <p:nvPr/>
          </p:nvSpPr>
          <p:spPr>
            <a:xfrm>
              <a:off x="2292625" y="2452254"/>
              <a:ext cx="4121427" cy="4014805"/>
            </a:xfrm>
            <a:prstGeom prst="roundRect">
              <a:avLst>
                <a:gd name="adj" fmla="val 1876"/>
              </a:avLst>
            </a:prstGeom>
            <a:noFill/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50" name="Agrupar 49"/>
            <p:cNvGrpSpPr/>
            <p:nvPr/>
          </p:nvGrpSpPr>
          <p:grpSpPr>
            <a:xfrm>
              <a:off x="397563" y="2825330"/>
              <a:ext cx="1855307" cy="2492990"/>
              <a:chOff x="397563" y="2825330"/>
              <a:chExt cx="1855307" cy="2492990"/>
            </a:xfrm>
          </p:grpSpPr>
          <p:cxnSp>
            <p:nvCxnSpPr>
              <p:cNvPr id="17" name="Conector recto 16"/>
              <p:cNvCxnSpPr/>
              <p:nvPr/>
            </p:nvCxnSpPr>
            <p:spPr>
              <a:xfrm flipH="1">
                <a:off x="513798" y="2829763"/>
                <a:ext cx="173907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Rectángulo 35"/>
              <p:cNvSpPr/>
              <p:nvPr/>
            </p:nvSpPr>
            <p:spPr>
              <a:xfrm>
                <a:off x="397563" y="2825330"/>
                <a:ext cx="1633956" cy="249299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s-CL" sz="1600" b="1" dirty="0" smtClean="0">
                    <a:latin typeface="Calibri" charset="0"/>
                    <a:ea typeface="Calibri" charset="0"/>
                    <a:cs typeface="Times New Roman" charset="0"/>
                  </a:rPr>
                  <a:t>LECCIÓN: </a:t>
                </a:r>
                <a:br>
                  <a:rPr lang="es-CL" sz="1600" b="1" dirty="0" smtClean="0">
                    <a:latin typeface="Calibri" charset="0"/>
                    <a:ea typeface="Calibri" charset="0"/>
                    <a:cs typeface="Times New Roman" charset="0"/>
                  </a:rPr>
                </a:br>
                <a:r>
                  <a:rPr lang="es-CL" sz="1400" dirty="0" smtClean="0">
                    <a:latin typeface="Calibri" charset="0"/>
                    <a:ea typeface="Calibri" charset="0"/>
                    <a:cs typeface="Times New Roman" charset="0"/>
                  </a:rPr>
                  <a:t>Cada semana, </a:t>
                </a:r>
                <a:r>
                  <a:rPr lang="es-CL" sz="1400" dirty="0">
                    <a:latin typeface="Calibri" charset="0"/>
                    <a:ea typeface="Calibri" charset="0"/>
                    <a:cs typeface="Times New Roman" charset="0"/>
                  </a:rPr>
                  <a:t>el profesor o la profesora habilitará UNA lección que corresponde a la gúia de ejercitación semanal, para que puedas resolver los ejercicios disponibles.</a:t>
                </a:r>
                <a:endParaRPr lang="es-ES_tradnl" sz="1400" dirty="0">
                  <a:latin typeface="Calibri" charset="0"/>
                  <a:ea typeface="Calibri" charset="0"/>
                  <a:cs typeface="Times New Roman" charset="0"/>
                </a:endParaRPr>
              </a:p>
            </p:txBody>
          </p:sp>
        </p:grpSp>
      </p:grpSp>
      <p:grpSp>
        <p:nvGrpSpPr>
          <p:cNvPr id="56" name="Agrupar 55"/>
          <p:cNvGrpSpPr/>
          <p:nvPr/>
        </p:nvGrpSpPr>
        <p:grpSpPr>
          <a:xfrm>
            <a:off x="2372139" y="2684621"/>
            <a:ext cx="3316983" cy="3136447"/>
            <a:chOff x="2650434" y="2936409"/>
            <a:chExt cx="3316983" cy="3136447"/>
          </a:xfrm>
        </p:grpSpPr>
        <p:sp>
          <p:nvSpPr>
            <p:cNvPr id="19" name="Rectángulo redondeado 18"/>
            <p:cNvSpPr/>
            <p:nvPr/>
          </p:nvSpPr>
          <p:spPr>
            <a:xfrm>
              <a:off x="2650434" y="2936409"/>
              <a:ext cx="1908313" cy="376633"/>
            </a:xfrm>
            <a:prstGeom prst="roundRect">
              <a:avLst>
                <a:gd name="adj" fmla="val 1876"/>
              </a:avLst>
            </a:prstGeom>
            <a:noFill/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9" name="Rectángulo 38"/>
            <p:cNvSpPr/>
            <p:nvPr/>
          </p:nvSpPr>
          <p:spPr>
            <a:xfrm>
              <a:off x="4397614" y="3733754"/>
              <a:ext cx="1569803" cy="23391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L" sz="1600" b="1" dirty="0" smtClean="0">
                  <a:latin typeface="Calibri" charset="0"/>
                  <a:ea typeface="Calibri" charset="0"/>
                  <a:cs typeface="Times New Roman" charset="0"/>
                </a:rPr>
                <a:t>NOMBRE </a:t>
              </a:r>
            </a:p>
            <a:p>
              <a:r>
                <a:rPr lang="es-CL" sz="1600" b="1" dirty="0" smtClean="0">
                  <a:latin typeface="Calibri" charset="0"/>
                  <a:ea typeface="Calibri" charset="0"/>
                  <a:cs typeface="Times New Roman" charset="0"/>
                </a:rPr>
                <a:t>DE LA LECCIÓN </a:t>
              </a:r>
            </a:p>
            <a:p>
              <a:r>
                <a:rPr lang="es-CL" sz="1600" b="1" dirty="0" smtClean="0">
                  <a:latin typeface="Calibri" charset="0"/>
                  <a:ea typeface="Calibri" charset="0"/>
                  <a:cs typeface="Times New Roman" charset="0"/>
                </a:rPr>
                <a:t>Y NÚMERO: </a:t>
              </a:r>
            </a:p>
            <a:p>
              <a:r>
                <a:rPr lang="es-CL" sz="1400" dirty="0" smtClean="0"/>
                <a:t>Aquí </a:t>
              </a:r>
              <a:r>
                <a:rPr lang="es-CL" sz="1400" dirty="0"/>
                <a:t>encontrarás la lección para realizar cada semana. </a:t>
              </a:r>
              <a:r>
                <a:rPr lang="es-CL" sz="1400" dirty="0" smtClean="0"/>
                <a:t>Haz </a:t>
              </a:r>
              <a:r>
                <a:rPr lang="es-CL" sz="1400" dirty="0"/>
                <a:t>click sobre la barra e ingresarás a los ejercicios</a:t>
              </a:r>
              <a:r>
                <a:rPr lang="es-CL" sz="1400" dirty="0" smtClean="0"/>
                <a:t>.</a:t>
              </a:r>
              <a:endParaRPr lang="es-ES_tradnl" sz="1400" dirty="0"/>
            </a:p>
          </p:txBody>
        </p:sp>
        <p:cxnSp>
          <p:nvCxnSpPr>
            <p:cNvPr id="42" name="Conector recto 41"/>
            <p:cNvCxnSpPr/>
            <p:nvPr/>
          </p:nvCxnSpPr>
          <p:spPr>
            <a:xfrm>
              <a:off x="4493388" y="3316917"/>
              <a:ext cx="0" cy="43008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Agrupar 51"/>
          <p:cNvGrpSpPr/>
          <p:nvPr/>
        </p:nvGrpSpPr>
        <p:grpSpPr>
          <a:xfrm>
            <a:off x="2080586" y="2709621"/>
            <a:ext cx="1839953" cy="3340142"/>
            <a:chOff x="2358881" y="2961409"/>
            <a:chExt cx="1839953" cy="3340142"/>
          </a:xfrm>
        </p:grpSpPr>
        <p:sp>
          <p:nvSpPr>
            <p:cNvPr id="9" name="Elipse 8"/>
            <p:cNvSpPr/>
            <p:nvPr/>
          </p:nvSpPr>
          <p:spPr>
            <a:xfrm>
              <a:off x="2358881" y="2961409"/>
              <a:ext cx="298376" cy="298375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4" name="Rectángulo 43"/>
            <p:cNvSpPr/>
            <p:nvPr/>
          </p:nvSpPr>
          <p:spPr>
            <a:xfrm>
              <a:off x="2370060" y="3747006"/>
              <a:ext cx="1828774" cy="25545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L" sz="1600" b="1" dirty="0" smtClean="0">
                  <a:latin typeface="Calibri" charset="0"/>
                  <a:ea typeface="Calibri" charset="0"/>
                  <a:cs typeface="Times New Roman" charset="0"/>
                </a:rPr>
                <a:t>CÍRCULO </a:t>
              </a:r>
              <a:br>
                <a:rPr lang="es-CL" sz="1600" b="1" dirty="0" smtClean="0">
                  <a:latin typeface="Calibri" charset="0"/>
                  <a:ea typeface="Calibri" charset="0"/>
                  <a:cs typeface="Times New Roman" charset="0"/>
                </a:rPr>
              </a:br>
              <a:r>
                <a:rPr lang="es-CL" sz="1600" b="1" dirty="0" smtClean="0">
                  <a:latin typeface="Calibri" charset="0"/>
                  <a:ea typeface="Calibri" charset="0"/>
                  <a:cs typeface="Times New Roman" charset="0"/>
                </a:rPr>
                <a:t>DE COLOR: </a:t>
              </a:r>
            </a:p>
            <a:p>
              <a:r>
                <a:rPr lang="es-CL" sz="1600" dirty="0" smtClean="0"/>
                <a:t>Indica </a:t>
              </a:r>
              <a:r>
                <a:rPr lang="es-CL" sz="1600" dirty="0"/>
                <a:t>el avance </a:t>
              </a:r>
            </a:p>
            <a:p>
              <a:r>
                <a:rPr lang="es-CL" sz="1600" dirty="0" smtClean="0"/>
                <a:t>de </a:t>
              </a:r>
              <a:r>
                <a:rPr lang="es-CL" sz="1600" dirty="0"/>
                <a:t>tu lección. </a:t>
              </a:r>
              <a:endParaRPr lang="es-CL" sz="1600" dirty="0" smtClean="0"/>
            </a:p>
            <a:p>
              <a:r>
                <a:rPr lang="es-CL" sz="1600" i="1" dirty="0" smtClean="0"/>
                <a:t>Inicia </a:t>
              </a:r>
              <a:r>
                <a:rPr lang="es-CL" sz="1600" i="1" dirty="0"/>
                <a:t>con el color rojo (cuando no </a:t>
              </a:r>
              <a:endParaRPr lang="es-CL" sz="1600" i="1" dirty="0" smtClean="0"/>
            </a:p>
            <a:p>
              <a:r>
                <a:rPr lang="es-CL" sz="1600" i="1" dirty="0" smtClean="0"/>
                <a:t>haz </a:t>
              </a:r>
              <a:r>
                <a:rPr lang="es-CL" sz="1600" i="1" dirty="0"/>
                <a:t>ingresado) </a:t>
              </a:r>
              <a:endParaRPr lang="es-CL" sz="1600" i="1" dirty="0" smtClean="0"/>
            </a:p>
            <a:p>
              <a:r>
                <a:rPr lang="es-CL" sz="1600" i="1" dirty="0" smtClean="0"/>
                <a:t>y </a:t>
              </a:r>
              <a:r>
                <a:rPr lang="es-CL" sz="1600" i="1" dirty="0"/>
                <a:t>cambia de color </a:t>
              </a:r>
              <a:endParaRPr lang="es-CL" sz="1600" i="1" dirty="0" smtClean="0"/>
            </a:p>
            <a:p>
              <a:r>
                <a:rPr lang="es-CL" sz="1600" i="1" dirty="0" smtClean="0"/>
                <a:t>a </a:t>
              </a:r>
              <a:r>
                <a:rPr lang="es-CL" sz="1600" i="1" dirty="0"/>
                <a:t>medida que avanzas.</a:t>
              </a:r>
              <a:endParaRPr lang="es-ES_tradnl" sz="1600" i="1" dirty="0"/>
            </a:p>
          </p:txBody>
        </p:sp>
        <p:cxnSp>
          <p:nvCxnSpPr>
            <p:cNvPr id="45" name="Conector recto 44"/>
            <p:cNvCxnSpPr/>
            <p:nvPr/>
          </p:nvCxnSpPr>
          <p:spPr>
            <a:xfrm>
              <a:off x="2479086" y="3250657"/>
              <a:ext cx="0" cy="53946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Agrupar 66"/>
          <p:cNvGrpSpPr/>
          <p:nvPr/>
        </p:nvGrpSpPr>
        <p:grpSpPr>
          <a:xfrm>
            <a:off x="6321286" y="2200466"/>
            <a:ext cx="5877342" cy="2289135"/>
            <a:chOff x="6321286" y="2200466"/>
            <a:chExt cx="5877342" cy="2289135"/>
          </a:xfrm>
        </p:grpSpPr>
        <p:sp>
          <p:nvSpPr>
            <p:cNvPr id="31" name="Rectángulo redondeado 30"/>
            <p:cNvSpPr/>
            <p:nvPr/>
          </p:nvSpPr>
          <p:spPr>
            <a:xfrm flipH="1">
              <a:off x="6321286" y="2200466"/>
              <a:ext cx="4041913" cy="1589657"/>
            </a:xfrm>
            <a:prstGeom prst="roundRect">
              <a:avLst>
                <a:gd name="adj" fmla="val 1876"/>
              </a:avLst>
            </a:prstGeom>
            <a:noFill/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7" name="Rectángulo 56"/>
            <p:cNvSpPr/>
            <p:nvPr/>
          </p:nvSpPr>
          <p:spPr>
            <a:xfrm>
              <a:off x="10767397" y="2212054"/>
              <a:ext cx="1431231" cy="22775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s-CL" sz="1600" b="1" dirty="0" smtClean="0">
                  <a:latin typeface="Calibri" charset="0"/>
                  <a:ea typeface="Calibri" charset="0"/>
                  <a:cs typeface="Times New Roman" charset="0"/>
                </a:rPr>
                <a:t>TROFEOS:</a:t>
              </a:r>
              <a:r>
                <a:rPr lang="es-CL" sz="1400" dirty="0" smtClean="0">
                  <a:latin typeface="Calibri" charset="0"/>
                  <a:ea typeface="Calibri" charset="0"/>
                  <a:cs typeface="Times New Roman" charset="0"/>
                </a:rPr>
                <a:t/>
              </a:r>
              <a:br>
                <a:rPr lang="es-CL" sz="1400" dirty="0" smtClean="0">
                  <a:latin typeface="Calibri" charset="0"/>
                  <a:ea typeface="Calibri" charset="0"/>
                  <a:cs typeface="Times New Roman" charset="0"/>
                </a:rPr>
              </a:br>
              <a:r>
                <a:rPr lang="es-CL" sz="1400" dirty="0" smtClean="0">
                  <a:latin typeface="Calibri" charset="0"/>
                  <a:ea typeface="Calibri" charset="0"/>
                  <a:cs typeface="Times New Roman" charset="0"/>
                </a:rPr>
                <a:t>En </a:t>
              </a:r>
              <a:r>
                <a:rPr lang="es-CL" sz="1400" dirty="0">
                  <a:latin typeface="Calibri" charset="0"/>
                  <a:ea typeface="Calibri" charset="0"/>
                  <a:cs typeface="Times New Roman" charset="0"/>
                </a:rPr>
                <a:t>esta sección aparecerá la cantidad total </a:t>
              </a:r>
              <a:r>
                <a:rPr lang="es-CL" sz="1400" dirty="0" smtClean="0">
                  <a:latin typeface="Calibri" charset="0"/>
                  <a:ea typeface="Calibri" charset="0"/>
                  <a:cs typeface="Times New Roman" charset="0"/>
                </a:rPr>
                <a:t/>
              </a:r>
              <a:br>
                <a:rPr lang="es-CL" sz="1400" dirty="0" smtClean="0">
                  <a:latin typeface="Calibri" charset="0"/>
                  <a:ea typeface="Calibri" charset="0"/>
                  <a:cs typeface="Times New Roman" charset="0"/>
                </a:rPr>
              </a:br>
              <a:r>
                <a:rPr lang="es-CL" sz="1400" dirty="0" smtClean="0">
                  <a:latin typeface="Calibri" charset="0"/>
                  <a:ea typeface="Calibri" charset="0"/>
                  <a:cs typeface="Times New Roman" charset="0"/>
                </a:rPr>
                <a:t>de </a:t>
              </a:r>
              <a:r>
                <a:rPr lang="es-CL" sz="1400" dirty="0">
                  <a:latin typeface="Calibri" charset="0"/>
                  <a:ea typeface="Calibri" charset="0"/>
                  <a:cs typeface="Times New Roman" charset="0"/>
                </a:rPr>
                <a:t>trofeos que has ganado desde que comenzaste a utilizar la plataforma.</a:t>
              </a:r>
              <a:endParaRPr lang="es-ES_tradnl" sz="1400" dirty="0">
                <a:latin typeface="Calibri" charset="0"/>
                <a:ea typeface="Calibri" charset="0"/>
                <a:cs typeface="Times New Roman" charset="0"/>
              </a:endParaRPr>
            </a:p>
          </p:txBody>
        </p:sp>
        <p:cxnSp>
          <p:nvCxnSpPr>
            <p:cNvPr id="61" name="Conector recto 60"/>
            <p:cNvCxnSpPr/>
            <p:nvPr/>
          </p:nvCxnSpPr>
          <p:spPr>
            <a:xfrm flipH="1">
              <a:off x="9798469" y="2200466"/>
              <a:ext cx="219474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Agrupar 67"/>
          <p:cNvGrpSpPr/>
          <p:nvPr/>
        </p:nvGrpSpPr>
        <p:grpSpPr>
          <a:xfrm>
            <a:off x="6321285" y="3887381"/>
            <a:ext cx="5989985" cy="2657132"/>
            <a:chOff x="6321285" y="3887381"/>
            <a:chExt cx="5989985" cy="2657132"/>
          </a:xfrm>
        </p:grpSpPr>
        <p:sp>
          <p:nvSpPr>
            <p:cNvPr id="32" name="Rectángulo redondeado 31"/>
            <p:cNvSpPr/>
            <p:nvPr/>
          </p:nvSpPr>
          <p:spPr>
            <a:xfrm flipH="1">
              <a:off x="6321285" y="3887381"/>
              <a:ext cx="4041913" cy="2327890"/>
            </a:xfrm>
            <a:prstGeom prst="roundRect">
              <a:avLst>
                <a:gd name="adj" fmla="val 1876"/>
              </a:avLst>
            </a:prstGeom>
            <a:noFill/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cxnSp>
          <p:nvCxnSpPr>
            <p:cNvPr id="62" name="Conector recto 61"/>
            <p:cNvCxnSpPr/>
            <p:nvPr/>
          </p:nvCxnSpPr>
          <p:spPr>
            <a:xfrm flipH="1">
              <a:off x="10363199" y="4691875"/>
              <a:ext cx="163001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ángulo 65"/>
            <p:cNvSpPr/>
            <p:nvPr/>
          </p:nvSpPr>
          <p:spPr>
            <a:xfrm>
              <a:off x="10767397" y="4667076"/>
              <a:ext cx="1543873" cy="187743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L" sz="1600" b="1" dirty="0" smtClean="0">
                  <a:latin typeface="Calibri" charset="0"/>
                  <a:ea typeface="Calibri" charset="0"/>
                  <a:cs typeface="Times New Roman" charset="0"/>
                </a:rPr>
                <a:t>ACTIVIDAD SEMANAL: </a:t>
              </a:r>
              <a:endParaRPr lang="es-ES_tradnl" sz="1600" b="1" dirty="0" smtClean="0">
                <a:latin typeface="Calibri" charset="0"/>
                <a:ea typeface="Calibri" charset="0"/>
                <a:cs typeface="Times New Roman" charset="0"/>
              </a:endParaRPr>
            </a:p>
            <a:p>
              <a:r>
                <a:rPr lang="es-CL" sz="1400" dirty="0" smtClean="0"/>
                <a:t>En </a:t>
              </a:r>
              <a:r>
                <a:rPr lang="es-CL" sz="1400" dirty="0"/>
                <a:t>este gráfico </a:t>
              </a:r>
              <a:r>
                <a:rPr lang="es-CL" sz="1400" dirty="0" smtClean="0"/>
                <a:t/>
              </a:r>
              <a:br>
                <a:rPr lang="es-CL" sz="1400" dirty="0" smtClean="0"/>
              </a:br>
              <a:r>
                <a:rPr lang="es-CL" sz="1400" dirty="0" smtClean="0"/>
                <a:t>de </a:t>
              </a:r>
              <a:r>
                <a:rPr lang="es-CL" sz="1400" dirty="0"/>
                <a:t>barras, podrás ver los PUNTOS </a:t>
              </a:r>
              <a:r>
                <a:rPr lang="es-CL" sz="1400" dirty="0" smtClean="0"/>
                <a:t/>
              </a:r>
              <a:br>
                <a:rPr lang="es-CL" sz="1400" dirty="0" smtClean="0"/>
              </a:br>
              <a:r>
                <a:rPr lang="es-CL" sz="1400" dirty="0" smtClean="0"/>
                <a:t>y </a:t>
              </a:r>
              <a:r>
                <a:rPr lang="es-CL" sz="1400" dirty="0"/>
                <a:t>TIEMPO de ejercitación semanal. </a:t>
              </a:r>
              <a:endParaRPr lang="es-ES_tradnl" sz="1400" dirty="0"/>
            </a:p>
          </p:txBody>
        </p:sp>
      </p:grpSp>
      <p:sp>
        <p:nvSpPr>
          <p:cNvPr id="70" name="Elipse 69"/>
          <p:cNvSpPr/>
          <p:nvPr/>
        </p:nvSpPr>
        <p:spPr>
          <a:xfrm>
            <a:off x="10287229" y="1620729"/>
            <a:ext cx="387395" cy="38035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314645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1642686" y="3082640"/>
            <a:ext cx="10549315" cy="3775360"/>
          </a:xfrm>
          <a:prstGeom prst="rect">
            <a:avLst/>
          </a:prstGeom>
          <a:solidFill>
            <a:srgbClr val="37B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3600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798" y="422820"/>
            <a:ext cx="1106311" cy="1106311"/>
          </a:xfrm>
          <a:prstGeom prst="rect">
            <a:avLst/>
          </a:prstGeom>
          <a:effectLst>
            <a:glow rad="152400">
              <a:schemeClr val="bg1">
                <a:lumMod val="75000"/>
                <a:alpha val="21000"/>
              </a:schemeClr>
            </a:glow>
            <a:reflection stA="22000" endPos="48000" dir="5400000" sy="-100000" algn="bl" rotWithShape="0"/>
          </a:effectLst>
        </p:spPr>
      </p:pic>
      <p:grpSp>
        <p:nvGrpSpPr>
          <p:cNvPr id="28" name="Agrupar 27"/>
          <p:cNvGrpSpPr/>
          <p:nvPr/>
        </p:nvGrpSpPr>
        <p:grpSpPr>
          <a:xfrm>
            <a:off x="513798" y="422820"/>
            <a:ext cx="4548532" cy="2298104"/>
            <a:chOff x="513798" y="422820"/>
            <a:chExt cx="4548532" cy="2298104"/>
          </a:xfrm>
        </p:grpSpPr>
        <p:sp>
          <p:nvSpPr>
            <p:cNvPr id="15" name="CuadroTexto 14"/>
            <p:cNvSpPr txBox="1"/>
            <p:nvPr/>
          </p:nvSpPr>
          <p:spPr>
            <a:xfrm>
              <a:off x="1642686" y="535710"/>
              <a:ext cx="3419644" cy="21852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Siempre que estés </a:t>
              </a:r>
              <a:br>
                <a:rPr lang="es-ES" sz="32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</a:br>
              <a:r>
                <a:rPr lang="es-ES" sz="32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en la plataforma, </a:t>
              </a:r>
            </a:p>
            <a:p>
              <a:r>
                <a:rPr lang="es-ES" sz="2400" dirty="0" smtClean="0">
                  <a:solidFill>
                    <a:srgbClr val="2A968E"/>
                  </a:solidFill>
                </a:rPr>
                <a:t>en esquina inferior derecha encontrarás </a:t>
              </a:r>
            </a:p>
            <a:p>
              <a:r>
                <a:rPr lang="es-ES" sz="2400" dirty="0" smtClean="0">
                  <a:solidFill>
                    <a:srgbClr val="2A968E"/>
                  </a:solidFill>
                </a:rPr>
                <a:t>el siguiente botón:</a:t>
              </a:r>
              <a:r>
                <a:rPr lang="es-ES_tradnl" sz="2400" dirty="0" smtClean="0">
                  <a:solidFill>
                    <a:srgbClr val="2A968E"/>
                  </a:solidFill>
                </a:rPr>
                <a:t> </a:t>
              </a:r>
              <a:endParaRPr lang="es-ES_tradnl" sz="2400" dirty="0">
                <a:solidFill>
                  <a:srgbClr val="2A968E"/>
                </a:solidFill>
              </a:endParaRPr>
            </a:p>
          </p:txBody>
        </p:sp>
        <p:pic>
          <p:nvPicPr>
            <p:cNvPr id="16" name="Imagen 1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3798" y="422820"/>
              <a:ext cx="1106311" cy="1106311"/>
            </a:xfrm>
            <a:prstGeom prst="rect">
              <a:avLst/>
            </a:prstGeom>
            <a:effectLst>
              <a:glow rad="152400">
                <a:schemeClr val="bg1">
                  <a:lumMod val="75000"/>
                  <a:alpha val="21000"/>
                </a:schemeClr>
              </a:glow>
              <a:reflection stA="22000" endPos="48000" dir="5400000" sy="-100000" algn="bl" rotWithShape="0"/>
            </a:effectLst>
          </p:spPr>
        </p:pic>
      </p:grpSp>
      <p:pic>
        <p:nvPicPr>
          <p:cNvPr id="19" name="Imagen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2549" y="3627783"/>
            <a:ext cx="1849452" cy="1849452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grpSp>
        <p:nvGrpSpPr>
          <p:cNvPr id="25" name="Agrupar 24"/>
          <p:cNvGrpSpPr/>
          <p:nvPr/>
        </p:nvGrpSpPr>
        <p:grpSpPr>
          <a:xfrm>
            <a:off x="5433392" y="3627783"/>
            <a:ext cx="2639168" cy="2187521"/>
            <a:chOff x="5433392" y="3627783"/>
            <a:chExt cx="2639168" cy="2187521"/>
          </a:xfrm>
        </p:grpSpPr>
        <p:sp>
          <p:nvSpPr>
            <p:cNvPr id="21" name="Rectángulo 20"/>
            <p:cNvSpPr/>
            <p:nvPr/>
          </p:nvSpPr>
          <p:spPr>
            <a:xfrm>
              <a:off x="5433392" y="4337976"/>
              <a:ext cx="2639168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s-ES" sz="16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ENVIAR MENSAJES AL </a:t>
              </a:r>
              <a:r>
                <a:rPr lang="es-ES" sz="1600" b="1" dirty="0" smtClean="0">
                  <a:latin typeface="Calibri" charset="0"/>
                  <a:ea typeface="Calibri" charset="0"/>
                  <a:cs typeface="Times New Roman" charset="0"/>
                </a:rPr>
                <a:t>PROFESOR O PROFESORA: </a:t>
              </a:r>
            </a:p>
            <a:p>
              <a:pPr>
                <a:spcAft>
                  <a:spcPts val="0"/>
                </a:spcAft>
              </a:pPr>
              <a:r>
                <a:rPr lang="es-ES" sz="14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Para cuando tengas dudas </a:t>
              </a:r>
              <a:br>
                <a:rPr lang="es-ES" sz="14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</a:br>
              <a:r>
                <a:rPr lang="es-ES" sz="14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de las instrucciones o </a:t>
              </a:r>
              <a:br>
                <a:rPr lang="es-ES" sz="14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</a:br>
              <a:r>
                <a:rPr lang="es-ES" sz="14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de contenido.</a:t>
              </a:r>
            </a:p>
            <a:p>
              <a:pPr>
                <a:spcAft>
                  <a:spcPts val="0"/>
                </a:spcAft>
              </a:pPr>
              <a:endParaRPr lang="es-ES_tradnl" sz="1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endParaRPr>
            </a:p>
          </p:txBody>
        </p:sp>
        <p:sp>
          <p:nvSpPr>
            <p:cNvPr id="23" name="Rectángulo 22"/>
            <p:cNvSpPr/>
            <p:nvPr/>
          </p:nvSpPr>
          <p:spPr>
            <a:xfrm>
              <a:off x="5433392" y="3627783"/>
              <a:ext cx="906017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ES" sz="44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01.</a:t>
              </a:r>
              <a:endParaRPr lang="es-ES_tradnl" sz="4400" dirty="0"/>
            </a:p>
          </p:txBody>
        </p:sp>
      </p:grpSp>
      <p:grpSp>
        <p:nvGrpSpPr>
          <p:cNvPr id="26" name="Agrupar 25"/>
          <p:cNvGrpSpPr/>
          <p:nvPr/>
        </p:nvGrpSpPr>
        <p:grpSpPr>
          <a:xfrm>
            <a:off x="8732111" y="3627782"/>
            <a:ext cx="3141837" cy="1972078"/>
            <a:chOff x="8732111" y="3627782"/>
            <a:chExt cx="3141837" cy="1972078"/>
          </a:xfrm>
        </p:grpSpPr>
        <p:sp>
          <p:nvSpPr>
            <p:cNvPr id="22" name="Rectángulo 21"/>
            <p:cNvSpPr/>
            <p:nvPr/>
          </p:nvSpPr>
          <p:spPr>
            <a:xfrm>
              <a:off x="8732111" y="4337976"/>
              <a:ext cx="3141837" cy="12618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s-ES" sz="16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ENVIAR MENSAJES A </a:t>
              </a:r>
              <a:br>
                <a:rPr lang="es-ES" sz="16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</a:br>
              <a:r>
                <a:rPr lang="es-ES" sz="1600" b="1" dirty="0" smtClean="0">
                  <a:latin typeface="Calibri" charset="0"/>
                  <a:ea typeface="Calibri" charset="0"/>
                  <a:cs typeface="Times New Roman" charset="0"/>
                </a:rPr>
                <a:t>SOPORTE DE LA PLATAFORMA: </a:t>
              </a:r>
            </a:p>
            <a:p>
              <a:pPr>
                <a:spcAft>
                  <a:spcPts val="0"/>
                </a:spcAft>
              </a:pPr>
              <a:r>
                <a:rPr lang="es-ES" sz="14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Cuando un ejercicio tenga alguna palabra de la instrucción</a:t>
              </a:r>
              <a:r>
                <a:rPr lang="es-ES" sz="1400" b="1" dirty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 </a:t>
              </a:r>
              <a:r>
                <a:rPr lang="es-ES" sz="14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en inglés </a:t>
              </a:r>
              <a:br>
                <a:rPr lang="es-ES" sz="14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</a:br>
              <a:r>
                <a:rPr lang="es-ES" sz="14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o cuando falte la instrucción</a:t>
              </a:r>
              <a:r>
                <a:rPr lang="es-ES" sz="1600" b="1" dirty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.</a:t>
              </a:r>
              <a:endParaRPr lang="es-ES_tradnl" sz="1600" b="1" dirty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endParaRPr>
            </a:p>
          </p:txBody>
        </p:sp>
        <p:sp>
          <p:nvSpPr>
            <p:cNvPr id="24" name="Rectángulo 23"/>
            <p:cNvSpPr/>
            <p:nvPr/>
          </p:nvSpPr>
          <p:spPr>
            <a:xfrm>
              <a:off x="8732111" y="3627782"/>
              <a:ext cx="906017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44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02.</a:t>
              </a:r>
              <a:endParaRPr lang="es-ES_tradnl" sz="4400" dirty="0"/>
            </a:p>
          </p:txBody>
        </p:sp>
      </p:grpSp>
    </p:spTree>
    <p:extLst>
      <p:ext uri="{BB962C8B-B14F-4D97-AF65-F5344CB8AC3E}">
        <p14:creationId xmlns:p14="http://schemas.microsoft.com/office/powerpoint/2010/main" val="4765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Agrupar 50"/>
          <p:cNvGrpSpPr/>
          <p:nvPr/>
        </p:nvGrpSpPr>
        <p:grpSpPr>
          <a:xfrm>
            <a:off x="513798" y="237292"/>
            <a:ext cx="8404916" cy="1504434"/>
            <a:chOff x="513798" y="237292"/>
            <a:chExt cx="8404916" cy="1504434"/>
          </a:xfrm>
        </p:grpSpPr>
        <p:pic>
          <p:nvPicPr>
            <p:cNvPr id="7" name="Imagen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3798" y="237292"/>
              <a:ext cx="1106311" cy="1106311"/>
            </a:xfrm>
            <a:prstGeom prst="rect">
              <a:avLst/>
            </a:prstGeom>
            <a:effectLst>
              <a:glow rad="152400">
                <a:schemeClr val="bg1">
                  <a:lumMod val="75000"/>
                  <a:alpha val="21000"/>
                </a:schemeClr>
              </a:glow>
              <a:reflection stA="22000" endPos="48000" dir="5400000" sy="-100000" algn="bl" rotWithShape="0"/>
            </a:effectLst>
          </p:spPr>
        </p:pic>
        <p:sp>
          <p:nvSpPr>
            <p:cNvPr id="8" name="CuadroTexto 7"/>
            <p:cNvSpPr txBox="1"/>
            <p:nvPr/>
          </p:nvSpPr>
          <p:spPr>
            <a:xfrm>
              <a:off x="1642686" y="350182"/>
              <a:ext cx="542802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2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Cuando estás resolviendo un ejercicio </a:t>
              </a:r>
              <a:br>
                <a:rPr lang="es-ES" sz="2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</a:br>
              <a:r>
                <a:rPr lang="es-ES" sz="2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que tiene una secuencia de operaciones, </a:t>
              </a:r>
              <a:endParaRPr lang="es-ES_tradnl" sz="2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Rectángulo 8"/>
            <p:cNvSpPr/>
            <p:nvPr/>
          </p:nvSpPr>
          <p:spPr>
            <a:xfrm>
              <a:off x="1642686" y="1095395"/>
              <a:ext cx="727602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dirty="0" smtClean="0">
                  <a:solidFill>
                    <a:srgbClr val="2A968E"/>
                  </a:solidFill>
                </a:rPr>
                <a:t>es </a:t>
              </a:r>
              <a:r>
                <a:rPr lang="es-ES" dirty="0">
                  <a:solidFill>
                    <a:srgbClr val="2A968E"/>
                  </a:solidFill>
                </a:rPr>
                <a:t>decir, que en la barra superior te indica distintos recuadros con números del 1 al 5, del 1 al 10 u otros </a:t>
              </a:r>
              <a:r>
                <a:rPr lang="es-ES" dirty="0" smtClean="0">
                  <a:solidFill>
                    <a:srgbClr val="2A968E"/>
                  </a:solidFill>
                </a:rPr>
                <a:t>números, </a:t>
              </a:r>
              <a:r>
                <a:rPr lang="es-ES" b="1" dirty="0">
                  <a:solidFill>
                    <a:srgbClr val="2A968E"/>
                  </a:solidFill>
                </a:rPr>
                <a:t>considera los siguientes botones:</a:t>
              </a:r>
              <a:endParaRPr lang="es-ES_tradnl" b="1" dirty="0">
                <a:solidFill>
                  <a:srgbClr val="2A968E"/>
                </a:solidFill>
              </a:endParaRPr>
            </a:p>
          </p:txBody>
        </p:sp>
      </p:grpSp>
      <p:pic>
        <p:nvPicPr>
          <p:cNvPr id="10" name="Imagen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1639" y="1926392"/>
            <a:ext cx="8121814" cy="39303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52" name="Agrupar 51"/>
          <p:cNvGrpSpPr/>
          <p:nvPr/>
        </p:nvGrpSpPr>
        <p:grpSpPr>
          <a:xfrm>
            <a:off x="304800" y="2190581"/>
            <a:ext cx="10718653" cy="1569660"/>
            <a:chOff x="304800" y="2190581"/>
            <a:chExt cx="10718653" cy="1569660"/>
          </a:xfrm>
        </p:grpSpPr>
        <p:sp>
          <p:nvSpPr>
            <p:cNvPr id="12" name="Rectángulo redondeado 11"/>
            <p:cNvSpPr/>
            <p:nvPr/>
          </p:nvSpPr>
          <p:spPr>
            <a:xfrm>
              <a:off x="2835963" y="2190581"/>
              <a:ext cx="8187490" cy="203593"/>
            </a:xfrm>
            <a:prstGeom prst="roundRect">
              <a:avLst/>
            </a:prstGeom>
            <a:noFill/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cxnSp>
          <p:nvCxnSpPr>
            <p:cNvPr id="13" name="Conector recto 12"/>
            <p:cNvCxnSpPr/>
            <p:nvPr/>
          </p:nvCxnSpPr>
          <p:spPr>
            <a:xfrm flipH="1" flipV="1">
              <a:off x="397565" y="2190581"/>
              <a:ext cx="2425149" cy="132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ángulo 13"/>
            <p:cNvSpPr/>
            <p:nvPr/>
          </p:nvSpPr>
          <p:spPr>
            <a:xfrm>
              <a:off x="304800" y="2190581"/>
              <a:ext cx="2436041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sz="1600" b="1" dirty="0" smtClean="0"/>
                <a:t>BARRA SUPERIOR </a:t>
              </a:r>
              <a:br>
                <a:rPr lang="es-ES" sz="1600" b="1" dirty="0" smtClean="0"/>
              </a:br>
              <a:r>
                <a:rPr lang="es-ES" sz="1600" b="1" dirty="0" smtClean="0"/>
                <a:t>CON NÚMEROS:</a:t>
              </a:r>
            </a:p>
            <a:p>
              <a:r>
                <a:rPr lang="es-ES" sz="1600" dirty="0"/>
                <a:t>Indica la cantidad de operaciones que incluye </a:t>
              </a:r>
              <a:r>
                <a:rPr lang="es-ES" sz="1600" dirty="0" smtClean="0"/>
                <a:t/>
              </a:r>
              <a:br>
                <a:rPr lang="es-ES" sz="1600" dirty="0" smtClean="0"/>
              </a:br>
              <a:r>
                <a:rPr lang="es-ES" sz="1600" dirty="0" smtClean="0"/>
                <a:t>el </a:t>
              </a:r>
              <a:r>
                <a:rPr lang="es-ES" sz="1600" dirty="0"/>
                <a:t>ejercicio que estás </a:t>
              </a:r>
              <a:r>
                <a:rPr lang="es-ES" sz="1600" dirty="0" smtClean="0"/>
                <a:t>realizando</a:t>
              </a:r>
              <a:r>
                <a:rPr lang="es-ES_tradnl" sz="1600" dirty="0" smtClean="0"/>
                <a:t>.</a:t>
              </a:r>
              <a:r>
                <a:rPr lang="es-ES_tradnl" sz="1600" b="1" dirty="0" smtClean="0"/>
                <a:t> </a:t>
              </a:r>
              <a:endParaRPr lang="es-ES_tradnl" sz="1600" b="1" dirty="0">
                <a:latin typeface="Calibri" charset="0"/>
                <a:ea typeface="Calibri" charset="0"/>
                <a:cs typeface="Times New Roman" charset="0"/>
              </a:endParaRPr>
            </a:p>
          </p:txBody>
        </p:sp>
      </p:grpSp>
      <p:grpSp>
        <p:nvGrpSpPr>
          <p:cNvPr id="55" name="Agrupar 54"/>
          <p:cNvGrpSpPr/>
          <p:nvPr/>
        </p:nvGrpSpPr>
        <p:grpSpPr>
          <a:xfrm>
            <a:off x="318052" y="4213306"/>
            <a:ext cx="10800523" cy="1815882"/>
            <a:chOff x="318052" y="4213306"/>
            <a:chExt cx="10800523" cy="1815882"/>
          </a:xfrm>
        </p:grpSpPr>
        <p:grpSp>
          <p:nvGrpSpPr>
            <p:cNvPr id="53" name="Agrupar 52"/>
            <p:cNvGrpSpPr/>
            <p:nvPr/>
          </p:nvGrpSpPr>
          <p:grpSpPr>
            <a:xfrm>
              <a:off x="318052" y="4213306"/>
              <a:ext cx="10800523" cy="1815882"/>
              <a:chOff x="318052" y="4187309"/>
              <a:chExt cx="10800523" cy="1815882"/>
            </a:xfrm>
          </p:grpSpPr>
          <p:sp>
            <p:nvSpPr>
              <p:cNvPr id="16" name="Rectángulo redondeado 15"/>
              <p:cNvSpPr/>
              <p:nvPr/>
            </p:nvSpPr>
            <p:spPr>
              <a:xfrm>
                <a:off x="2809459" y="5525045"/>
                <a:ext cx="8309116" cy="350563"/>
              </a:xfrm>
              <a:prstGeom prst="roundRect">
                <a:avLst/>
              </a:prstGeom>
              <a:noFill/>
              <a:ln w="57150"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1" name="Rectángulo 20"/>
              <p:cNvSpPr/>
              <p:nvPr/>
            </p:nvSpPr>
            <p:spPr>
              <a:xfrm>
                <a:off x="318052" y="4187309"/>
                <a:ext cx="2292623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ES" sz="1600" b="1" dirty="0" smtClean="0"/>
                  <a:t>REVISAR RESPUESTA: </a:t>
                </a:r>
                <a:r>
                  <a:rPr lang="es-ES" sz="1600" dirty="0"/>
                  <a:t>cada vez que avances en las operaciones deber hacer </a:t>
                </a:r>
                <a:r>
                  <a:rPr lang="es-ES" sz="1600" dirty="0" err="1"/>
                  <a:t>click</a:t>
                </a:r>
                <a:r>
                  <a:rPr lang="es-ES" sz="1600" dirty="0"/>
                  <a:t> sobre “revisar respuesta” </a:t>
                </a:r>
                <a:r>
                  <a:rPr lang="es-ES" sz="1600" dirty="0" smtClean="0"/>
                  <a:t>y </a:t>
                </a:r>
                <a:r>
                  <a:rPr lang="es-ES" sz="1600" dirty="0"/>
                  <a:t>la plataforma </a:t>
                </a:r>
                <a:r>
                  <a:rPr lang="es-ES" sz="1600" dirty="0" smtClean="0"/>
                  <a:t>te </a:t>
                </a:r>
                <a:r>
                  <a:rPr lang="es-ES" sz="1600" dirty="0"/>
                  <a:t>entregará un </a:t>
                </a:r>
                <a:r>
                  <a:rPr lang="es-ES" sz="1600" dirty="0" smtClean="0"/>
                  <a:t>comentario.</a:t>
                </a:r>
                <a:endParaRPr lang="es-ES_tradnl" sz="1600" b="1" dirty="0">
                  <a:solidFill>
                    <a:srgbClr val="7030A0"/>
                  </a:solidFill>
                  <a:latin typeface="Calibri" charset="0"/>
                  <a:ea typeface="Calibri" charset="0"/>
                  <a:cs typeface="Times New Roman" charset="0"/>
                </a:endParaRPr>
              </a:p>
            </p:txBody>
          </p:sp>
        </p:grpSp>
        <p:cxnSp>
          <p:nvCxnSpPr>
            <p:cNvPr id="22" name="Conector angular 21"/>
            <p:cNvCxnSpPr>
              <a:endCxn id="16" idx="1"/>
            </p:cNvCxnSpPr>
            <p:nvPr/>
          </p:nvCxnSpPr>
          <p:spPr>
            <a:xfrm>
              <a:off x="397565" y="4235093"/>
              <a:ext cx="2411894" cy="1491231"/>
            </a:xfrm>
            <a:prstGeom prst="bentConnector3">
              <a:avLst>
                <a:gd name="adj1" fmla="val 95055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3" name="Imagen 3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891" y="6349861"/>
            <a:ext cx="8108562" cy="3360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54" name="Agrupar 53"/>
          <p:cNvGrpSpPr/>
          <p:nvPr/>
        </p:nvGrpSpPr>
        <p:grpSpPr>
          <a:xfrm>
            <a:off x="6640920" y="5898935"/>
            <a:ext cx="3536765" cy="338554"/>
            <a:chOff x="6640920" y="5898935"/>
            <a:chExt cx="3536765" cy="338554"/>
          </a:xfrm>
        </p:grpSpPr>
        <p:grpSp>
          <p:nvGrpSpPr>
            <p:cNvPr id="39" name="Agrupar 38"/>
            <p:cNvGrpSpPr/>
            <p:nvPr/>
          </p:nvGrpSpPr>
          <p:grpSpPr>
            <a:xfrm>
              <a:off x="6640920" y="5949675"/>
              <a:ext cx="727278" cy="273032"/>
              <a:chOff x="10880831" y="3093103"/>
              <a:chExt cx="727278" cy="273032"/>
            </a:xfrm>
            <a:solidFill>
              <a:schemeClr val="tx1"/>
            </a:solidFill>
          </p:grpSpPr>
          <p:sp>
            <p:nvSpPr>
              <p:cNvPr id="36" name="Cheurón 35"/>
              <p:cNvSpPr/>
              <p:nvPr/>
            </p:nvSpPr>
            <p:spPr>
              <a:xfrm rot="5400000">
                <a:off x="11147710" y="2905737"/>
                <a:ext cx="193519" cy="727278"/>
              </a:xfrm>
              <a:prstGeom prst="chevron">
                <a:avLst>
                  <a:gd name="adj" fmla="val 61430"/>
                </a:avLst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Cheurón 37"/>
              <p:cNvSpPr/>
              <p:nvPr/>
            </p:nvSpPr>
            <p:spPr>
              <a:xfrm rot="5400000">
                <a:off x="11147710" y="2826224"/>
                <a:ext cx="193519" cy="727278"/>
              </a:xfrm>
              <a:prstGeom prst="chevron">
                <a:avLst>
                  <a:gd name="adj" fmla="val 61430"/>
                </a:avLst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3" name="Rectángulo 42"/>
            <p:cNvSpPr/>
            <p:nvPr/>
          </p:nvSpPr>
          <p:spPr>
            <a:xfrm>
              <a:off x="7368198" y="5898935"/>
              <a:ext cx="280948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sz="1600" b="1" dirty="0" smtClean="0"/>
                <a:t>Luego </a:t>
              </a:r>
              <a:r>
                <a:rPr lang="es-ES" sz="1600" b="1" dirty="0"/>
                <a:t>debes hacer </a:t>
              </a:r>
              <a:r>
                <a:rPr lang="es-ES" sz="1600" b="1" dirty="0" err="1"/>
                <a:t>click</a:t>
              </a:r>
              <a:r>
                <a:rPr lang="es-ES" sz="1600" b="1" dirty="0"/>
                <a:t> sobre:</a:t>
              </a:r>
              <a:r>
                <a:rPr lang="es-ES_tradnl" sz="1600" b="1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8148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Agrupar 42"/>
          <p:cNvGrpSpPr/>
          <p:nvPr/>
        </p:nvGrpSpPr>
        <p:grpSpPr>
          <a:xfrm>
            <a:off x="513798" y="422820"/>
            <a:ext cx="6071010" cy="1928772"/>
            <a:chOff x="513798" y="422820"/>
            <a:chExt cx="6071010" cy="1928772"/>
          </a:xfrm>
        </p:grpSpPr>
        <p:pic>
          <p:nvPicPr>
            <p:cNvPr id="4" name="Imagen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3798" y="422820"/>
              <a:ext cx="1106311" cy="1106311"/>
            </a:xfrm>
            <a:prstGeom prst="rect">
              <a:avLst/>
            </a:prstGeom>
            <a:effectLst>
              <a:glow rad="152400">
                <a:schemeClr val="bg1">
                  <a:lumMod val="75000"/>
                  <a:alpha val="21000"/>
                </a:schemeClr>
              </a:glow>
              <a:reflection stA="22000" endPos="48000" dir="5400000" sy="-100000" algn="bl" rotWithShape="0"/>
            </a:effectLst>
          </p:spPr>
        </p:pic>
        <p:sp>
          <p:nvSpPr>
            <p:cNvPr id="5" name="CuadroTexto 4"/>
            <p:cNvSpPr txBox="1"/>
            <p:nvPr/>
          </p:nvSpPr>
          <p:spPr>
            <a:xfrm>
              <a:off x="1642686" y="535710"/>
              <a:ext cx="4942122" cy="18158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3200" b="1" dirty="0"/>
                <a:t>Cuando termines </a:t>
              </a:r>
              <a:endParaRPr lang="es-ES" sz="3200" b="1" dirty="0" smtClean="0"/>
            </a:p>
            <a:p>
              <a:r>
                <a:rPr lang="es-ES" sz="3200" b="1" u="sng" dirty="0" smtClean="0"/>
                <a:t>la secuencia completa</a:t>
              </a:r>
              <a:r>
                <a:rPr lang="es-ES" sz="3200" b="1" dirty="0" smtClean="0"/>
                <a:t>,</a:t>
              </a:r>
            </a:p>
            <a:p>
              <a:r>
                <a:rPr lang="es-ES" sz="2400" dirty="0" smtClean="0">
                  <a:solidFill>
                    <a:srgbClr val="2A968E"/>
                  </a:solidFill>
                </a:rPr>
                <a:t>para avanzar a la siguiente operación,</a:t>
              </a:r>
            </a:p>
            <a:p>
              <a:r>
                <a:rPr lang="es-ES" sz="2400" dirty="0" smtClean="0">
                  <a:solidFill>
                    <a:srgbClr val="2A968E"/>
                  </a:solidFill>
                </a:rPr>
                <a:t>puedes hacer </a:t>
              </a:r>
              <a:r>
                <a:rPr lang="es-ES" sz="2400" dirty="0" err="1" smtClean="0">
                  <a:solidFill>
                    <a:srgbClr val="2A968E"/>
                  </a:solidFill>
                </a:rPr>
                <a:t>click</a:t>
              </a:r>
              <a:r>
                <a:rPr lang="es-ES" sz="2400" dirty="0" smtClean="0">
                  <a:solidFill>
                    <a:srgbClr val="2A968E"/>
                  </a:solidFill>
                </a:rPr>
                <a:t> sobre:</a:t>
              </a:r>
              <a:endParaRPr lang="es-ES_tradnl" sz="2400" dirty="0">
                <a:solidFill>
                  <a:srgbClr val="2A968E"/>
                </a:solidFill>
              </a:endParaRPr>
            </a:p>
          </p:txBody>
        </p:sp>
      </p:grpSp>
      <p:grpSp>
        <p:nvGrpSpPr>
          <p:cNvPr id="18" name="Agrupar 17"/>
          <p:cNvGrpSpPr/>
          <p:nvPr/>
        </p:nvGrpSpPr>
        <p:grpSpPr>
          <a:xfrm>
            <a:off x="8469359" y="3446926"/>
            <a:ext cx="1141620" cy="1076277"/>
            <a:chOff x="9145220" y="3384211"/>
            <a:chExt cx="1141620" cy="1076277"/>
          </a:xfrm>
        </p:grpSpPr>
        <p:pic>
          <p:nvPicPr>
            <p:cNvPr id="11" name="Imagen 10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45220" y="3419021"/>
              <a:ext cx="1141620" cy="965986"/>
            </a:xfrm>
            <a:prstGeom prst="rect">
              <a:avLst/>
            </a:prstGeom>
          </p:spPr>
        </p:pic>
        <p:sp>
          <p:nvSpPr>
            <p:cNvPr id="17" name="Elipse 16"/>
            <p:cNvSpPr/>
            <p:nvPr/>
          </p:nvSpPr>
          <p:spPr>
            <a:xfrm>
              <a:off x="9170807" y="3384211"/>
              <a:ext cx="1076277" cy="1076277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38" name="Agrupar 37"/>
          <p:cNvGrpSpPr/>
          <p:nvPr/>
        </p:nvGrpSpPr>
        <p:grpSpPr>
          <a:xfrm>
            <a:off x="1066953" y="3503961"/>
            <a:ext cx="5462932" cy="1464377"/>
            <a:chOff x="970283" y="2975411"/>
            <a:chExt cx="5462932" cy="1464377"/>
          </a:xfrm>
        </p:grpSpPr>
        <p:pic>
          <p:nvPicPr>
            <p:cNvPr id="10" name="Imagen 9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0283" y="4211711"/>
              <a:ext cx="5462932" cy="228077"/>
            </a:xfrm>
            <a:prstGeom prst="rect">
              <a:avLst/>
            </a:prstGeom>
          </p:spPr>
        </p:pic>
        <p:grpSp>
          <p:nvGrpSpPr>
            <p:cNvPr id="15" name="Agrupar 14"/>
            <p:cNvGrpSpPr/>
            <p:nvPr/>
          </p:nvGrpSpPr>
          <p:grpSpPr>
            <a:xfrm>
              <a:off x="2776496" y="2975411"/>
              <a:ext cx="3374038" cy="795698"/>
              <a:chOff x="1317232" y="5803885"/>
              <a:chExt cx="3374038" cy="795698"/>
            </a:xfrm>
          </p:grpSpPr>
          <p:pic>
            <p:nvPicPr>
              <p:cNvPr id="12" name="Imagen 11"/>
              <p:cNvPicPr/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107" r="41718" b="14279"/>
              <a:stretch/>
            </p:blipFill>
            <p:spPr>
              <a:xfrm>
                <a:off x="1317233" y="5803885"/>
                <a:ext cx="3374037" cy="795698"/>
              </a:xfrm>
              <a:prstGeom prst="rect">
                <a:avLst/>
              </a:prstGeom>
            </p:spPr>
          </p:pic>
          <p:sp>
            <p:nvSpPr>
              <p:cNvPr id="14" name="Rectángulo redondeado 13"/>
              <p:cNvSpPr/>
              <p:nvPr/>
            </p:nvSpPr>
            <p:spPr>
              <a:xfrm>
                <a:off x="1317232" y="5920037"/>
                <a:ext cx="3374037" cy="679546"/>
              </a:xfrm>
              <a:prstGeom prst="roundRect">
                <a:avLst/>
              </a:prstGeom>
              <a:noFill/>
              <a:ln w="57150"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cxnSp>
          <p:nvCxnSpPr>
            <p:cNvPr id="20" name="Conector recto 19"/>
            <p:cNvCxnSpPr/>
            <p:nvPr/>
          </p:nvCxnSpPr>
          <p:spPr>
            <a:xfrm flipH="1" flipV="1">
              <a:off x="2776496" y="3753157"/>
              <a:ext cx="390774" cy="4829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23"/>
            <p:cNvCxnSpPr>
              <a:stCxn id="36" idx="3"/>
            </p:cNvCxnSpPr>
            <p:nvPr/>
          </p:nvCxnSpPr>
          <p:spPr>
            <a:xfrm flipV="1">
              <a:off x="4210641" y="3760242"/>
              <a:ext cx="1726775" cy="5637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ángulo redondeado 35"/>
            <p:cNvSpPr/>
            <p:nvPr/>
          </p:nvSpPr>
          <p:spPr>
            <a:xfrm>
              <a:off x="3192857" y="4209938"/>
              <a:ext cx="1017784" cy="228077"/>
            </a:xfrm>
            <a:prstGeom prst="roundRect">
              <a:avLst/>
            </a:prstGeom>
            <a:noFill/>
            <a:ln w="57150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44" name="Agrupar 43"/>
          <p:cNvGrpSpPr/>
          <p:nvPr/>
        </p:nvGrpSpPr>
        <p:grpSpPr>
          <a:xfrm>
            <a:off x="1710491" y="2602769"/>
            <a:ext cx="3222239" cy="769441"/>
            <a:chOff x="1710491" y="2602769"/>
            <a:chExt cx="3222239" cy="769441"/>
          </a:xfrm>
        </p:grpSpPr>
        <p:sp>
          <p:nvSpPr>
            <p:cNvPr id="13" name="Rectángulo 12"/>
            <p:cNvSpPr/>
            <p:nvPr/>
          </p:nvSpPr>
          <p:spPr>
            <a:xfrm>
              <a:off x="2496689" y="2695103"/>
              <a:ext cx="243604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sz="1600" b="1" dirty="0" smtClean="0"/>
                <a:t>BARRA PARA </a:t>
              </a:r>
              <a:br>
                <a:rPr lang="es-ES" sz="1600" b="1" dirty="0" smtClean="0"/>
              </a:br>
              <a:r>
                <a:rPr lang="es-ES" sz="1600" b="1" dirty="0" smtClean="0"/>
                <a:t>ENVIAR RESPUESTAS</a:t>
              </a:r>
            </a:p>
          </p:txBody>
        </p:sp>
        <p:sp>
          <p:nvSpPr>
            <p:cNvPr id="39" name="Rectángulo 38"/>
            <p:cNvSpPr/>
            <p:nvPr/>
          </p:nvSpPr>
          <p:spPr>
            <a:xfrm>
              <a:off x="1710491" y="2602769"/>
              <a:ext cx="906017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ES" sz="4400" b="1" dirty="0" smtClean="0">
                  <a:solidFill>
                    <a:srgbClr val="37B0A6"/>
                  </a:solidFill>
                  <a:latin typeface="Calibri" charset="0"/>
                  <a:ea typeface="Calibri" charset="0"/>
                  <a:cs typeface="Times New Roman" charset="0"/>
                </a:rPr>
                <a:t>01.</a:t>
              </a:r>
              <a:endParaRPr lang="es-ES_tradnl" sz="4400" dirty="0">
                <a:solidFill>
                  <a:srgbClr val="37B0A6"/>
                </a:solidFill>
              </a:endParaRPr>
            </a:p>
          </p:txBody>
        </p:sp>
      </p:grpSp>
      <p:grpSp>
        <p:nvGrpSpPr>
          <p:cNvPr id="45" name="Agrupar 44"/>
          <p:cNvGrpSpPr/>
          <p:nvPr/>
        </p:nvGrpSpPr>
        <p:grpSpPr>
          <a:xfrm>
            <a:off x="7248952" y="2602769"/>
            <a:ext cx="3222239" cy="769441"/>
            <a:chOff x="7248952" y="2602769"/>
            <a:chExt cx="3222239" cy="769441"/>
          </a:xfrm>
        </p:grpSpPr>
        <p:sp>
          <p:nvSpPr>
            <p:cNvPr id="41" name="Rectángulo 40"/>
            <p:cNvSpPr/>
            <p:nvPr/>
          </p:nvSpPr>
          <p:spPr>
            <a:xfrm>
              <a:off x="8035150" y="2695103"/>
              <a:ext cx="243604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sz="1600" b="1" dirty="0" smtClean="0"/>
                <a:t>BOTÓN</a:t>
              </a:r>
              <a:br>
                <a:rPr lang="es-ES" sz="1600" b="1" dirty="0" smtClean="0"/>
              </a:br>
              <a:r>
                <a:rPr lang="es-ES" sz="1600" b="1" dirty="0" smtClean="0"/>
                <a:t>DE TÍCKET</a:t>
              </a:r>
            </a:p>
          </p:txBody>
        </p:sp>
        <p:sp>
          <p:nvSpPr>
            <p:cNvPr id="42" name="Rectángulo 41"/>
            <p:cNvSpPr/>
            <p:nvPr/>
          </p:nvSpPr>
          <p:spPr>
            <a:xfrm>
              <a:off x="7248952" y="2602769"/>
              <a:ext cx="906017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ES" sz="4400" b="1" dirty="0" smtClean="0">
                  <a:solidFill>
                    <a:srgbClr val="37B0A6"/>
                  </a:solidFill>
                  <a:latin typeface="Calibri" charset="0"/>
                  <a:ea typeface="Calibri" charset="0"/>
                  <a:cs typeface="Times New Roman" charset="0"/>
                </a:rPr>
                <a:t>02.</a:t>
              </a:r>
              <a:endParaRPr lang="es-ES_tradnl" sz="4400" dirty="0">
                <a:solidFill>
                  <a:srgbClr val="37B0A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4615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Agrupar 72"/>
          <p:cNvGrpSpPr/>
          <p:nvPr/>
        </p:nvGrpSpPr>
        <p:grpSpPr>
          <a:xfrm>
            <a:off x="304800" y="2499563"/>
            <a:ext cx="11785600" cy="1124170"/>
            <a:chOff x="304800" y="2499563"/>
            <a:chExt cx="11785600" cy="1124170"/>
          </a:xfrm>
        </p:grpSpPr>
        <p:sp>
          <p:nvSpPr>
            <p:cNvPr id="8" name="Rectángulo 7"/>
            <p:cNvSpPr/>
            <p:nvPr/>
          </p:nvSpPr>
          <p:spPr>
            <a:xfrm>
              <a:off x="304800" y="2802590"/>
              <a:ext cx="11785600" cy="8211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4">
                  <a:lumMod val="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mtClean="0"/>
                <a:t>v</a:t>
              </a:r>
              <a:endParaRPr lang="es-ES_tradnl"/>
            </a:p>
          </p:txBody>
        </p:sp>
        <p:sp>
          <p:nvSpPr>
            <p:cNvPr id="14" name="Redondear rectángulo de esquina del mismo lado 13"/>
            <p:cNvSpPr/>
            <p:nvPr/>
          </p:nvSpPr>
          <p:spPr>
            <a:xfrm>
              <a:off x="3522134" y="2507812"/>
              <a:ext cx="5350933" cy="288961"/>
            </a:xfrm>
            <a:prstGeom prst="round2Same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5" name="Rectángulo 14"/>
            <p:cNvSpPr/>
            <p:nvPr/>
          </p:nvSpPr>
          <p:spPr>
            <a:xfrm>
              <a:off x="3529145" y="2499563"/>
              <a:ext cx="533691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s-ES" sz="1100" dirty="0" smtClean="0">
                  <a:solidFill>
                    <a:schemeClr val="bg1"/>
                  </a:solidFill>
                  <a:effectLst/>
                  <a:latin typeface="Calibri" charset="0"/>
                  <a:ea typeface="Calibri" charset="0"/>
                  <a:cs typeface="Times New Roman" charset="0"/>
                  <a:sym typeface="Wingdings" charset="2"/>
                </a:rPr>
                <a:t></a:t>
              </a:r>
              <a:r>
                <a:rPr lang="es-ES" sz="1100" dirty="0" smtClean="0">
                  <a:solidFill>
                    <a:schemeClr val="bg1"/>
                  </a:solidFill>
                  <a:effectLst/>
                  <a:latin typeface="Calibri" charset="0"/>
                  <a:ea typeface="Calibri" charset="0"/>
                  <a:cs typeface="Times New Roman" charset="0"/>
                </a:rPr>
                <a:t> </a:t>
              </a:r>
              <a:r>
                <a:rPr lang="es-ES" sz="1400" b="1" dirty="0" smtClean="0">
                  <a:solidFill>
                    <a:schemeClr val="bg1"/>
                  </a:solidFill>
                  <a:effectLst/>
                  <a:latin typeface="Calibri" charset="0"/>
                  <a:ea typeface="Calibri" charset="0"/>
                  <a:cs typeface="Times New Roman" charset="0"/>
                </a:rPr>
                <a:t>En la barra superior de tu perfil encontrarás los siguientes botones:</a:t>
              </a:r>
              <a:endParaRPr lang="es-ES_tradnl" sz="1400" b="1" dirty="0">
                <a:solidFill>
                  <a:schemeClr val="bg1"/>
                </a:solidFill>
                <a:effectLst/>
                <a:latin typeface="Calibri" charset="0"/>
                <a:ea typeface="Calibri" charset="0"/>
                <a:cs typeface="Times New Roman" charset="0"/>
              </a:endParaRPr>
            </a:p>
          </p:txBody>
        </p:sp>
      </p:grpSp>
      <p:pic>
        <p:nvPicPr>
          <p:cNvPr id="11" name="Imagen 10"/>
          <p:cNvPicPr/>
          <p:nvPr/>
        </p:nvPicPr>
        <p:blipFill>
          <a:blip r:embed="rId2"/>
          <a:stretch>
            <a:fillRect/>
          </a:stretch>
        </p:blipFill>
        <p:spPr>
          <a:xfrm>
            <a:off x="678922" y="2946474"/>
            <a:ext cx="11037356" cy="474058"/>
          </a:xfrm>
          <a:prstGeom prst="rect">
            <a:avLst/>
          </a:prstGeom>
        </p:spPr>
      </p:pic>
      <p:grpSp>
        <p:nvGrpSpPr>
          <p:cNvPr id="72" name="Agrupar 71"/>
          <p:cNvGrpSpPr/>
          <p:nvPr/>
        </p:nvGrpSpPr>
        <p:grpSpPr>
          <a:xfrm>
            <a:off x="513798" y="422820"/>
            <a:ext cx="6496602" cy="1805661"/>
            <a:chOff x="513798" y="422820"/>
            <a:chExt cx="6496602" cy="1805661"/>
          </a:xfrm>
        </p:grpSpPr>
        <p:sp>
          <p:nvSpPr>
            <p:cNvPr id="9" name="CuadroTexto 8"/>
            <p:cNvSpPr txBox="1"/>
            <p:nvPr/>
          </p:nvSpPr>
          <p:spPr>
            <a:xfrm>
              <a:off x="1642686" y="535710"/>
              <a:ext cx="5367714" cy="1692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Luego </a:t>
              </a:r>
              <a:r>
                <a:rPr lang="es-E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de iniciar sesión </a:t>
              </a:r>
              <a:r>
                <a:rPr lang="es-ES" sz="2400" dirty="0" smtClean="0">
                  <a:solidFill>
                    <a:srgbClr val="2A968E"/>
                  </a:solidFill>
                </a:rPr>
                <a:t/>
              </a:r>
              <a:br>
                <a:rPr lang="es-ES" sz="2400" dirty="0" smtClean="0">
                  <a:solidFill>
                    <a:srgbClr val="2A968E"/>
                  </a:solidFill>
                </a:rPr>
              </a:br>
              <a:r>
                <a:rPr lang="es-ES" sz="2400" dirty="0" smtClean="0">
                  <a:solidFill>
                    <a:srgbClr val="2A968E"/>
                  </a:solidFill>
                </a:rPr>
                <a:t>en </a:t>
              </a:r>
              <a:r>
                <a:rPr lang="es-ES" sz="2400" dirty="0">
                  <a:solidFill>
                    <a:srgbClr val="2A968E"/>
                  </a:solidFill>
                </a:rPr>
                <a:t>la plataforma, </a:t>
              </a:r>
              <a:r>
                <a:rPr lang="es-ES" sz="2400" dirty="0" smtClean="0">
                  <a:solidFill>
                    <a:srgbClr val="2A968E"/>
                  </a:solidFill>
                </a:rPr>
                <a:t>ingresas a la </a:t>
              </a:r>
              <a:r>
                <a:rPr lang="es-ES" sz="2400" b="1" i="1" dirty="0" smtClean="0">
                  <a:solidFill>
                    <a:srgbClr val="2A968E"/>
                  </a:solidFill>
                </a:rPr>
                <a:t>Lección</a:t>
              </a:r>
              <a:r>
                <a:rPr lang="es-ES" sz="2400" i="1" dirty="0" smtClean="0">
                  <a:solidFill>
                    <a:srgbClr val="2A968E"/>
                  </a:solidFill>
                </a:rPr>
                <a:t> </a:t>
              </a:r>
              <a:br>
                <a:rPr lang="es-ES" sz="2400" i="1" dirty="0" smtClean="0">
                  <a:solidFill>
                    <a:srgbClr val="2A968E"/>
                  </a:solidFill>
                </a:rPr>
              </a:br>
              <a:r>
                <a:rPr lang="es-ES" sz="2400" dirty="0" smtClean="0">
                  <a:solidFill>
                    <a:srgbClr val="2A968E"/>
                  </a:solidFill>
                </a:rPr>
                <a:t>y eliges un ejercicio en la barra superior, encontrando los siguientes botones:</a:t>
              </a:r>
              <a:endParaRPr lang="es-ES_tradnl" sz="2400" dirty="0">
                <a:solidFill>
                  <a:srgbClr val="2A968E"/>
                </a:solidFill>
              </a:endParaRPr>
            </a:p>
          </p:txBody>
        </p:sp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3798" y="422820"/>
              <a:ext cx="1106311" cy="1106311"/>
            </a:xfrm>
            <a:prstGeom prst="rect">
              <a:avLst/>
            </a:prstGeom>
            <a:effectLst>
              <a:glow rad="152400">
                <a:schemeClr val="bg1">
                  <a:lumMod val="75000"/>
                  <a:alpha val="21000"/>
                </a:schemeClr>
              </a:glow>
              <a:reflection stA="22000" endPos="48000" dir="5400000" sy="-100000" algn="bl" rotWithShape="0"/>
            </a:effectLst>
          </p:spPr>
        </p:pic>
      </p:grpSp>
      <p:grpSp>
        <p:nvGrpSpPr>
          <p:cNvPr id="74" name="Agrupar 73"/>
          <p:cNvGrpSpPr/>
          <p:nvPr/>
        </p:nvGrpSpPr>
        <p:grpSpPr>
          <a:xfrm>
            <a:off x="413376" y="2763797"/>
            <a:ext cx="2336904" cy="3107065"/>
            <a:chOff x="413376" y="2763797"/>
            <a:chExt cx="2336904" cy="3107065"/>
          </a:xfrm>
        </p:grpSpPr>
        <p:sp>
          <p:nvSpPr>
            <p:cNvPr id="16" name="Rectángulo 15"/>
            <p:cNvSpPr/>
            <p:nvPr/>
          </p:nvSpPr>
          <p:spPr>
            <a:xfrm>
              <a:off x="746656" y="4455090"/>
              <a:ext cx="2003624" cy="141577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s-ES" sz="1600" b="1" dirty="0" smtClean="0">
                  <a:effectLst/>
                  <a:latin typeface="Calibri" charset="0"/>
                  <a:ea typeface="Calibri" charset="0"/>
                  <a:cs typeface="Times New Roman" charset="0"/>
                </a:rPr>
                <a:t>LOGO EDUTEN</a:t>
              </a:r>
            </a:p>
            <a:p>
              <a:pPr>
                <a:spcAft>
                  <a:spcPts val="0"/>
                </a:spcAft>
              </a:pPr>
              <a:r>
                <a:rPr lang="es-ES" sz="1400" dirty="0" smtClean="0">
                  <a:effectLst/>
                  <a:latin typeface="Calibri" charset="0"/>
                  <a:ea typeface="Calibri" charset="0"/>
                  <a:cs typeface="Times New Roman" charset="0"/>
                </a:rPr>
                <a:t>Para volver al inicio.</a:t>
              </a:r>
              <a:endParaRPr lang="es-ES_tradnl" sz="1400" dirty="0" smtClean="0">
                <a:effectLst/>
                <a:latin typeface="Calibri" charset="0"/>
                <a:ea typeface="Calibri" charset="0"/>
                <a:cs typeface="Times New Roman" charset="0"/>
              </a:endParaRPr>
            </a:p>
            <a:p>
              <a:pPr>
                <a:spcAft>
                  <a:spcPts val="0"/>
                </a:spcAft>
              </a:pPr>
              <a:r>
                <a:rPr lang="es-ES" sz="1400" dirty="0">
                  <a:latin typeface="Calibri" charset="0"/>
                  <a:ea typeface="Calibri" charset="0"/>
                  <a:cs typeface="Times New Roman" charset="0"/>
                </a:rPr>
                <a:t>Cuando este cubo esté girando, la plataforma está cargando la acción, ten paciencia.</a:t>
              </a:r>
              <a:endParaRPr lang="es-ES_tradnl" sz="1400" dirty="0">
                <a:latin typeface="Calibri" charset="0"/>
                <a:ea typeface="Calibri" charset="0"/>
                <a:cs typeface="Times New Roman" charset="0"/>
              </a:endParaRPr>
            </a:p>
          </p:txBody>
        </p:sp>
        <p:grpSp>
          <p:nvGrpSpPr>
            <p:cNvPr id="22" name="Agrupar 21"/>
            <p:cNvGrpSpPr/>
            <p:nvPr/>
          </p:nvGrpSpPr>
          <p:grpSpPr>
            <a:xfrm>
              <a:off x="413376" y="2763797"/>
              <a:ext cx="904497" cy="1691293"/>
              <a:chOff x="413376" y="2734769"/>
              <a:chExt cx="904497" cy="1691293"/>
            </a:xfrm>
          </p:grpSpPr>
          <p:sp>
            <p:nvSpPr>
              <p:cNvPr id="19" name="Elipse 18"/>
              <p:cNvSpPr/>
              <p:nvPr/>
            </p:nvSpPr>
            <p:spPr>
              <a:xfrm>
                <a:off x="413376" y="2734769"/>
                <a:ext cx="904497" cy="904495"/>
              </a:xfrm>
              <a:prstGeom prst="ellipse">
                <a:avLst/>
              </a:prstGeom>
              <a:noFill/>
              <a:ln w="57150"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cxnSp>
            <p:nvCxnSpPr>
              <p:cNvPr id="21" name="Conector recto 20"/>
              <p:cNvCxnSpPr/>
              <p:nvPr/>
            </p:nvCxnSpPr>
            <p:spPr>
              <a:xfrm flipH="1">
                <a:off x="844933" y="3617722"/>
                <a:ext cx="2927" cy="80834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6" name="Agrupar 75"/>
          <p:cNvGrpSpPr/>
          <p:nvPr/>
        </p:nvGrpSpPr>
        <p:grpSpPr>
          <a:xfrm>
            <a:off x="9252937" y="2926676"/>
            <a:ext cx="1894773" cy="3248463"/>
            <a:chOff x="9252937" y="2926676"/>
            <a:chExt cx="1894773" cy="3248463"/>
          </a:xfrm>
        </p:grpSpPr>
        <p:sp>
          <p:nvSpPr>
            <p:cNvPr id="33" name="Elipse 32"/>
            <p:cNvSpPr/>
            <p:nvPr/>
          </p:nvSpPr>
          <p:spPr>
            <a:xfrm>
              <a:off x="9252937" y="2926676"/>
              <a:ext cx="526110" cy="526109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cxnSp>
          <p:nvCxnSpPr>
            <p:cNvPr id="34" name="Conector recto 33"/>
            <p:cNvCxnSpPr>
              <a:stCxn id="33" idx="4"/>
            </p:cNvCxnSpPr>
            <p:nvPr/>
          </p:nvCxnSpPr>
          <p:spPr>
            <a:xfrm>
              <a:off x="9515992" y="3452785"/>
              <a:ext cx="0" cy="10490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ángulo 34"/>
            <p:cNvSpPr/>
            <p:nvPr/>
          </p:nvSpPr>
          <p:spPr>
            <a:xfrm>
              <a:off x="9429860" y="4513146"/>
              <a:ext cx="1717850" cy="16619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sz="1600" b="1" dirty="0">
                  <a:latin typeface="Calibri" charset="0"/>
                  <a:ea typeface="Calibri" charset="0"/>
                  <a:cs typeface="Times New Roman" charset="0"/>
                </a:rPr>
                <a:t>COMENZAR </a:t>
              </a:r>
              <a:r>
                <a:rPr lang="es-ES" sz="1600" b="1" dirty="0" smtClean="0">
                  <a:latin typeface="Calibri" charset="0"/>
                  <a:ea typeface="Calibri" charset="0"/>
                  <a:cs typeface="Times New Roman" charset="0"/>
                </a:rPr>
                <a:t/>
              </a:r>
              <a:br>
                <a:rPr lang="es-ES" sz="1600" b="1" dirty="0" smtClean="0">
                  <a:latin typeface="Calibri" charset="0"/>
                  <a:ea typeface="Calibri" charset="0"/>
                  <a:cs typeface="Times New Roman" charset="0"/>
                </a:rPr>
              </a:br>
              <a:r>
                <a:rPr lang="es-ES" sz="1600" b="1" dirty="0" smtClean="0">
                  <a:latin typeface="Calibri" charset="0"/>
                  <a:ea typeface="Calibri" charset="0"/>
                  <a:cs typeface="Times New Roman" charset="0"/>
                </a:rPr>
                <a:t>DE </a:t>
              </a:r>
              <a:r>
                <a:rPr lang="es-ES" sz="1600" b="1" dirty="0">
                  <a:latin typeface="Calibri" charset="0"/>
                  <a:ea typeface="Calibri" charset="0"/>
                  <a:cs typeface="Times New Roman" charset="0"/>
                </a:rPr>
                <a:t>NUEVO</a:t>
              </a:r>
              <a:r>
                <a:rPr lang="es-ES" sz="1600" b="1" dirty="0" smtClean="0">
                  <a:latin typeface="Calibri" charset="0"/>
                  <a:ea typeface="Calibri" charset="0"/>
                  <a:cs typeface="Times New Roman" charset="0"/>
                </a:rPr>
                <a:t>:</a:t>
              </a:r>
            </a:p>
            <a:p>
              <a:r>
                <a:rPr lang="es-ES" sz="1400" dirty="0" smtClean="0">
                  <a:latin typeface="Calibri" charset="0"/>
                  <a:ea typeface="Calibri" charset="0"/>
                  <a:cs typeface="Times New Roman" charset="0"/>
                </a:rPr>
                <a:t>Para </a:t>
              </a:r>
              <a:r>
                <a:rPr lang="es-ES" sz="1400" dirty="0">
                  <a:latin typeface="Calibri" charset="0"/>
                  <a:ea typeface="Calibri" charset="0"/>
                  <a:cs typeface="Times New Roman" charset="0"/>
                </a:rPr>
                <a:t>realizar nuevamente </a:t>
              </a:r>
              <a:r>
                <a:rPr lang="es-ES" sz="1400" dirty="0" smtClean="0">
                  <a:latin typeface="Calibri" charset="0"/>
                  <a:ea typeface="Calibri" charset="0"/>
                  <a:cs typeface="Times New Roman" charset="0"/>
                </a:rPr>
                <a:t/>
              </a:r>
              <a:br>
                <a:rPr lang="es-ES" sz="1400" dirty="0" smtClean="0">
                  <a:latin typeface="Calibri" charset="0"/>
                  <a:ea typeface="Calibri" charset="0"/>
                  <a:cs typeface="Times New Roman" charset="0"/>
                </a:rPr>
              </a:br>
              <a:r>
                <a:rPr lang="es-ES" sz="1400" dirty="0" smtClean="0">
                  <a:latin typeface="Calibri" charset="0"/>
                  <a:ea typeface="Calibri" charset="0"/>
                  <a:cs typeface="Times New Roman" charset="0"/>
                </a:rPr>
                <a:t>el </a:t>
              </a:r>
              <a:r>
                <a:rPr lang="es-ES" sz="1400" dirty="0">
                  <a:latin typeface="Calibri" charset="0"/>
                  <a:ea typeface="Calibri" charset="0"/>
                  <a:cs typeface="Times New Roman" charset="0"/>
                </a:rPr>
                <a:t>ejercicio </a:t>
              </a:r>
              <a:r>
                <a:rPr lang="es-ES" sz="1400" dirty="0" smtClean="0">
                  <a:latin typeface="Calibri" charset="0"/>
                  <a:ea typeface="Calibri" charset="0"/>
                  <a:cs typeface="Times New Roman" charset="0"/>
                </a:rPr>
                <a:t/>
              </a:r>
              <a:br>
                <a:rPr lang="es-ES" sz="1400" dirty="0" smtClean="0">
                  <a:latin typeface="Calibri" charset="0"/>
                  <a:ea typeface="Calibri" charset="0"/>
                  <a:cs typeface="Times New Roman" charset="0"/>
                </a:rPr>
              </a:br>
              <a:r>
                <a:rPr lang="es-ES" sz="1400" dirty="0" smtClean="0">
                  <a:latin typeface="Calibri" charset="0"/>
                  <a:ea typeface="Calibri" charset="0"/>
                  <a:cs typeface="Times New Roman" charset="0"/>
                </a:rPr>
                <a:t>en </a:t>
              </a:r>
              <a:r>
                <a:rPr lang="es-ES" sz="1400" dirty="0">
                  <a:latin typeface="Calibri" charset="0"/>
                  <a:ea typeface="Calibri" charset="0"/>
                  <a:cs typeface="Times New Roman" charset="0"/>
                </a:rPr>
                <a:t>el que te </a:t>
              </a:r>
              <a:r>
                <a:rPr lang="es-ES" sz="1400" dirty="0" smtClean="0">
                  <a:latin typeface="Calibri" charset="0"/>
                  <a:ea typeface="Calibri" charset="0"/>
                  <a:cs typeface="Times New Roman" charset="0"/>
                </a:rPr>
                <a:t>encuentras.</a:t>
              </a:r>
              <a:endParaRPr lang="es-ES_tradnl" sz="1400" dirty="0">
                <a:latin typeface="Calibri" charset="0"/>
                <a:ea typeface="Calibri" charset="0"/>
                <a:cs typeface="Times New Roman" charset="0"/>
              </a:endParaRPr>
            </a:p>
          </p:txBody>
        </p:sp>
      </p:grpSp>
      <p:grpSp>
        <p:nvGrpSpPr>
          <p:cNvPr id="75" name="Agrupar 74"/>
          <p:cNvGrpSpPr/>
          <p:nvPr/>
        </p:nvGrpSpPr>
        <p:grpSpPr>
          <a:xfrm>
            <a:off x="7513984" y="2926676"/>
            <a:ext cx="1728033" cy="3248463"/>
            <a:chOff x="7513984" y="2926676"/>
            <a:chExt cx="1728033" cy="3248463"/>
          </a:xfrm>
        </p:grpSpPr>
        <p:sp>
          <p:nvSpPr>
            <p:cNvPr id="23" name="Rectángulo 22"/>
            <p:cNvSpPr/>
            <p:nvPr/>
          </p:nvSpPr>
          <p:spPr>
            <a:xfrm>
              <a:off x="7513984" y="4513146"/>
              <a:ext cx="1454932" cy="16619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s-ES" sz="1600" b="1" dirty="0" smtClean="0">
                  <a:latin typeface="Calibri" charset="0"/>
                  <a:ea typeface="Calibri" charset="0"/>
                  <a:cs typeface="Times New Roman" charset="0"/>
                </a:rPr>
                <a:t>VOLVER A </a:t>
              </a:r>
              <a:br>
                <a:rPr lang="es-ES" sz="1600" b="1" dirty="0" smtClean="0">
                  <a:latin typeface="Calibri" charset="0"/>
                  <a:ea typeface="Calibri" charset="0"/>
                  <a:cs typeface="Times New Roman" charset="0"/>
                </a:rPr>
              </a:br>
              <a:r>
                <a:rPr lang="es-ES" sz="1600" b="1" dirty="0" smtClean="0">
                  <a:latin typeface="Calibri" charset="0"/>
                  <a:ea typeface="Calibri" charset="0"/>
                  <a:cs typeface="Times New Roman" charset="0"/>
                </a:rPr>
                <a:t>LA LECCIÓN:</a:t>
              </a:r>
            </a:p>
            <a:p>
              <a:r>
                <a:rPr lang="es-ES" sz="1400" dirty="0" smtClean="0">
                  <a:latin typeface="Calibri" charset="0"/>
                  <a:ea typeface="Calibri" charset="0"/>
                  <a:cs typeface="Times New Roman" charset="0"/>
                </a:rPr>
                <a:t>Para salir de ese ejercicio y revisar la lista completa de ejercicios disponibles.</a:t>
              </a:r>
              <a:endParaRPr lang="es-ES_tradnl" sz="1400" b="1" i="1" dirty="0">
                <a:solidFill>
                  <a:srgbClr val="37B0A6"/>
                </a:solidFill>
                <a:effectLst/>
                <a:latin typeface="Calibri" charset="0"/>
                <a:ea typeface="Calibri" charset="0"/>
                <a:cs typeface="Times New Roman" charset="0"/>
              </a:endParaRPr>
            </a:p>
          </p:txBody>
        </p:sp>
        <p:sp>
          <p:nvSpPr>
            <p:cNvPr id="25" name="Elipse 24"/>
            <p:cNvSpPr/>
            <p:nvPr/>
          </p:nvSpPr>
          <p:spPr>
            <a:xfrm>
              <a:off x="8715907" y="2926676"/>
              <a:ext cx="526110" cy="526109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cxnSp>
          <p:nvCxnSpPr>
            <p:cNvPr id="41" name="Conector angular 40"/>
            <p:cNvCxnSpPr>
              <a:stCxn id="25" idx="4"/>
            </p:cNvCxnSpPr>
            <p:nvPr/>
          </p:nvCxnSpPr>
          <p:spPr>
            <a:xfrm rot="5400000">
              <a:off x="7745567" y="3300714"/>
              <a:ext cx="1081325" cy="1385466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Agrupar 77"/>
          <p:cNvGrpSpPr/>
          <p:nvPr/>
        </p:nvGrpSpPr>
        <p:grpSpPr>
          <a:xfrm>
            <a:off x="9811386" y="2926676"/>
            <a:ext cx="2276298" cy="3658750"/>
            <a:chOff x="9811386" y="2926676"/>
            <a:chExt cx="2276298" cy="3658750"/>
          </a:xfrm>
        </p:grpSpPr>
        <p:sp>
          <p:nvSpPr>
            <p:cNvPr id="49" name="Elipse 48"/>
            <p:cNvSpPr/>
            <p:nvPr/>
          </p:nvSpPr>
          <p:spPr>
            <a:xfrm>
              <a:off x="9811386" y="2926676"/>
              <a:ext cx="526110" cy="526109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cxnSp>
          <p:nvCxnSpPr>
            <p:cNvPr id="50" name="Conector angular 49"/>
            <p:cNvCxnSpPr/>
            <p:nvPr/>
          </p:nvCxnSpPr>
          <p:spPr>
            <a:xfrm rot="16200000" flipH="1">
              <a:off x="9981170" y="3684332"/>
              <a:ext cx="1045845" cy="653711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ángulo 65"/>
            <p:cNvSpPr/>
            <p:nvPr/>
          </p:nvSpPr>
          <p:spPr>
            <a:xfrm>
              <a:off x="10714268" y="4492545"/>
              <a:ext cx="1373416" cy="20928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s-ES" sz="1600" b="1" dirty="0">
                  <a:latin typeface="Calibri" charset="0"/>
                  <a:ea typeface="Calibri" charset="0"/>
                  <a:cs typeface="Times New Roman" charset="0"/>
                </a:rPr>
                <a:t>ENVIAR EL EJERCICIO: </a:t>
              </a:r>
              <a:endParaRPr lang="es-ES" sz="1600" b="1" dirty="0" smtClean="0">
                <a:latin typeface="Calibri" charset="0"/>
                <a:ea typeface="Calibri" charset="0"/>
                <a:cs typeface="Times New Roman" charset="0"/>
              </a:endParaRPr>
            </a:p>
            <a:p>
              <a:pPr>
                <a:spcAft>
                  <a:spcPts val="0"/>
                </a:spcAft>
              </a:pPr>
              <a:r>
                <a:rPr lang="es-ES" sz="1400" dirty="0" smtClean="0">
                  <a:latin typeface="Calibri" charset="0"/>
                  <a:ea typeface="Calibri" charset="0"/>
                  <a:cs typeface="Times New Roman" charset="0"/>
                </a:rPr>
                <a:t>Cada </a:t>
              </a:r>
              <a:r>
                <a:rPr lang="es-ES" sz="1400" dirty="0">
                  <a:latin typeface="Calibri" charset="0"/>
                  <a:ea typeface="Calibri" charset="0"/>
                  <a:cs typeface="Times New Roman" charset="0"/>
                </a:rPr>
                <a:t>vez que termines de resolver un ejercicio debes hacer </a:t>
              </a:r>
              <a:r>
                <a:rPr lang="es-ES" sz="1400" dirty="0" err="1">
                  <a:latin typeface="Calibri" charset="0"/>
                  <a:ea typeface="Calibri" charset="0"/>
                  <a:cs typeface="Times New Roman" charset="0"/>
                </a:rPr>
                <a:t>click</a:t>
              </a:r>
              <a:r>
                <a:rPr lang="es-ES" sz="1400" dirty="0">
                  <a:latin typeface="Calibri" charset="0"/>
                  <a:ea typeface="Calibri" charset="0"/>
                  <a:cs typeface="Times New Roman" charset="0"/>
                </a:rPr>
                <a:t> sobre este </a:t>
              </a:r>
              <a:r>
                <a:rPr lang="es-ES" sz="1400" dirty="0" smtClean="0">
                  <a:latin typeface="Calibri" charset="0"/>
                  <a:ea typeface="Calibri" charset="0"/>
                  <a:cs typeface="Times New Roman" charset="0"/>
                </a:rPr>
                <a:t>botón</a:t>
              </a:r>
              <a:r>
                <a:rPr lang="es-ES_tradnl" sz="1400" dirty="0" smtClean="0">
                  <a:latin typeface="Calibri" charset="0"/>
                  <a:ea typeface="Calibri" charset="0"/>
                  <a:cs typeface="Times New Roman" charset="0"/>
                </a:rPr>
                <a:t>.</a:t>
              </a:r>
              <a:endParaRPr lang="es-ES_tradnl" sz="1400" dirty="0">
                <a:latin typeface="Calibri" charset="0"/>
                <a:ea typeface="Calibri" charset="0"/>
                <a:cs typeface="Times New Roman" charset="0"/>
              </a:endParaRPr>
            </a:p>
          </p:txBody>
        </p:sp>
      </p:grpSp>
      <p:sp>
        <p:nvSpPr>
          <p:cNvPr id="29" name="Elipse 28"/>
          <p:cNvSpPr/>
          <p:nvPr/>
        </p:nvSpPr>
        <p:spPr>
          <a:xfrm>
            <a:off x="11119407" y="2836367"/>
            <a:ext cx="676383" cy="664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459013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repeatCount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0" y="3082640"/>
            <a:ext cx="12192000" cy="3775360"/>
          </a:xfrm>
          <a:prstGeom prst="rect">
            <a:avLst/>
          </a:prstGeom>
          <a:solidFill>
            <a:srgbClr val="37B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40" name="Agrupar 39"/>
          <p:cNvGrpSpPr/>
          <p:nvPr/>
        </p:nvGrpSpPr>
        <p:grpSpPr>
          <a:xfrm>
            <a:off x="513798" y="422820"/>
            <a:ext cx="6496602" cy="2174993"/>
            <a:chOff x="513798" y="422820"/>
            <a:chExt cx="6496602" cy="2174993"/>
          </a:xfrm>
        </p:grpSpPr>
        <p:sp>
          <p:nvSpPr>
            <p:cNvPr id="13" name="CuadroTexto 12"/>
            <p:cNvSpPr txBox="1"/>
            <p:nvPr/>
          </p:nvSpPr>
          <p:spPr>
            <a:xfrm>
              <a:off x="1642686" y="535710"/>
              <a:ext cx="5367714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s-ES" sz="32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Luego </a:t>
              </a:r>
              <a:r>
                <a:rPr lang="es-E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de </a:t>
              </a:r>
              <a:r>
                <a:rPr lang="es-ES" sz="32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enviar el ejercicio</a:t>
              </a:r>
              <a:r>
                <a:rPr lang="es-ES" sz="2400" dirty="0" smtClean="0">
                  <a:solidFill>
                    <a:srgbClr val="2A968E"/>
                  </a:solidFill>
                </a:rPr>
                <a:t/>
              </a:r>
              <a:br>
                <a:rPr lang="es-ES" sz="2400" dirty="0" smtClean="0">
                  <a:solidFill>
                    <a:srgbClr val="2A968E"/>
                  </a:solidFill>
                </a:rPr>
              </a:br>
              <a:r>
                <a:rPr lang="es-ES" sz="2400" dirty="0" smtClean="0">
                  <a:solidFill>
                    <a:srgbClr val="2A968E"/>
                  </a:solidFill>
                </a:rPr>
                <a:t>(haciendo </a:t>
              </a:r>
              <a:r>
                <a:rPr lang="es-ES" sz="2400" dirty="0" err="1" smtClean="0">
                  <a:solidFill>
                    <a:srgbClr val="2A968E"/>
                  </a:solidFill>
                </a:rPr>
                <a:t>click</a:t>
              </a:r>
              <a:r>
                <a:rPr lang="es-ES" sz="2400" dirty="0" smtClean="0">
                  <a:solidFill>
                    <a:srgbClr val="2A968E"/>
                  </a:solidFill>
                </a:rPr>
                <a:t> sobre el ticket naranjo), </a:t>
              </a:r>
              <a:br>
                <a:rPr lang="es-ES" sz="2400" dirty="0" smtClean="0">
                  <a:solidFill>
                    <a:srgbClr val="2A968E"/>
                  </a:solidFill>
                </a:rPr>
              </a:br>
              <a:r>
                <a:rPr lang="es-ES" sz="2400" dirty="0" smtClean="0">
                  <a:solidFill>
                    <a:srgbClr val="2A968E"/>
                  </a:solidFill>
                </a:rPr>
                <a:t>la plataforma entrega un comentario </a:t>
              </a:r>
              <a:br>
                <a:rPr lang="es-ES" sz="2400" dirty="0" smtClean="0">
                  <a:solidFill>
                    <a:srgbClr val="2A968E"/>
                  </a:solidFill>
                </a:rPr>
              </a:br>
              <a:r>
                <a:rPr lang="es-ES" sz="2400" dirty="0" smtClean="0">
                  <a:solidFill>
                    <a:srgbClr val="2A968E"/>
                  </a:solidFill>
                </a:rPr>
                <a:t>de los puntos que obtuviste y detalles </a:t>
              </a:r>
              <a:br>
                <a:rPr lang="es-ES" sz="2400" dirty="0" smtClean="0">
                  <a:solidFill>
                    <a:srgbClr val="2A968E"/>
                  </a:solidFill>
                </a:rPr>
              </a:br>
              <a:r>
                <a:rPr lang="es-ES" sz="2400" dirty="0" smtClean="0">
                  <a:solidFill>
                    <a:srgbClr val="2A968E"/>
                  </a:solidFill>
                </a:rPr>
                <a:t>de tu proceso de ejercitación. </a:t>
              </a:r>
            </a:p>
          </p:txBody>
        </p:sp>
        <p:pic>
          <p:nvPicPr>
            <p:cNvPr id="14" name="Imagen 1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3798" y="422820"/>
              <a:ext cx="1106311" cy="1106311"/>
            </a:xfrm>
            <a:prstGeom prst="rect">
              <a:avLst/>
            </a:prstGeom>
            <a:effectLst>
              <a:glow rad="152400">
                <a:schemeClr val="bg1">
                  <a:lumMod val="75000"/>
                  <a:alpha val="21000"/>
                </a:schemeClr>
              </a:glow>
              <a:reflection stA="22000" endPos="48000" dir="5400000" sy="-100000" algn="bl" rotWithShape="0"/>
            </a:effectLst>
          </p:spPr>
        </p:pic>
      </p:grpSp>
      <p:sp>
        <p:nvSpPr>
          <p:cNvPr id="15" name="Rectángulo 14"/>
          <p:cNvSpPr/>
          <p:nvPr/>
        </p:nvSpPr>
        <p:spPr>
          <a:xfrm>
            <a:off x="1481563" y="3762173"/>
            <a:ext cx="314585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>
                <a:effectLst/>
                <a:latin typeface="Calibri" charset="0"/>
                <a:ea typeface="Calibri" charset="0"/>
                <a:cs typeface="Times New Roman" charset="0"/>
              </a:rPr>
              <a:t>Este comentario </a:t>
            </a:r>
            <a:r>
              <a:rPr lang="es-ES" sz="2000" b="1" dirty="0" smtClean="0">
                <a:solidFill>
                  <a:schemeClr val="bg1"/>
                </a:solidFill>
                <a:effectLst/>
                <a:latin typeface="Calibri" charset="0"/>
                <a:ea typeface="Calibri" charset="0"/>
                <a:cs typeface="Times New Roman" charset="0"/>
              </a:rPr>
              <a:t>aparece </a:t>
            </a:r>
            <a:br>
              <a:rPr lang="es-ES" sz="2000" b="1" dirty="0" smtClean="0">
                <a:solidFill>
                  <a:schemeClr val="bg1"/>
                </a:solidFill>
                <a:effectLst/>
                <a:latin typeface="Calibri" charset="0"/>
                <a:ea typeface="Calibri" charset="0"/>
                <a:cs typeface="Times New Roman" charset="0"/>
              </a:rPr>
            </a:br>
            <a:r>
              <a:rPr lang="es-ES" sz="2000" b="1" dirty="0" smtClean="0">
                <a:solidFill>
                  <a:schemeClr val="bg1"/>
                </a:solidFill>
                <a:effectLst/>
                <a:latin typeface="Calibri" charset="0"/>
                <a:ea typeface="Calibri" charset="0"/>
                <a:cs typeface="Times New Roman" charset="0"/>
              </a:rPr>
              <a:t>en una ventana emergente </a:t>
            </a:r>
          </a:p>
          <a:p>
            <a:r>
              <a:rPr lang="es-ES" sz="2000" b="1" dirty="0" smtClean="0">
                <a:solidFill>
                  <a:schemeClr val="bg1"/>
                </a:solidFill>
                <a:effectLst/>
                <a:latin typeface="Calibri" charset="0"/>
                <a:ea typeface="Calibri" charset="0"/>
                <a:cs typeface="Times New Roman" charset="0"/>
              </a:rPr>
              <a:t>y te ofrece tres opciones </a:t>
            </a:r>
            <a:r>
              <a:rPr lang="es-ES" sz="2000" dirty="0" smtClean="0">
                <a:effectLst/>
                <a:latin typeface="Calibri" charset="0"/>
                <a:ea typeface="Calibri" charset="0"/>
                <a:cs typeface="Times New Roman" charset="0"/>
              </a:rPr>
              <a:t>con los siguientes botones:</a:t>
            </a:r>
            <a:endParaRPr lang="es-ES_tradnl" sz="2000" dirty="0" smtClean="0"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  <p:grpSp>
        <p:nvGrpSpPr>
          <p:cNvPr id="41" name="Agrupar 40"/>
          <p:cNvGrpSpPr/>
          <p:nvPr/>
        </p:nvGrpSpPr>
        <p:grpSpPr>
          <a:xfrm>
            <a:off x="1617561" y="2767487"/>
            <a:ext cx="727278" cy="973243"/>
            <a:chOff x="1617561" y="2767487"/>
            <a:chExt cx="727278" cy="973243"/>
          </a:xfrm>
        </p:grpSpPr>
        <p:sp>
          <p:nvSpPr>
            <p:cNvPr id="16" name="Cheurón 15"/>
            <p:cNvSpPr/>
            <p:nvPr/>
          </p:nvSpPr>
          <p:spPr>
            <a:xfrm rot="5400000">
              <a:off x="1602059" y="2782989"/>
              <a:ext cx="758281" cy="727278"/>
            </a:xfrm>
            <a:prstGeom prst="chevron">
              <a:avLst>
                <a:gd name="adj" fmla="val 1571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17" name="Cheurón 16"/>
            <p:cNvSpPr/>
            <p:nvPr/>
          </p:nvSpPr>
          <p:spPr>
            <a:xfrm rot="5400000">
              <a:off x="1884440" y="3280332"/>
              <a:ext cx="193519" cy="727278"/>
            </a:xfrm>
            <a:prstGeom prst="chevron">
              <a:avLst>
                <a:gd name="adj" fmla="val 6143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grpSp>
        <p:nvGrpSpPr>
          <p:cNvPr id="42" name="Agrupar 41"/>
          <p:cNvGrpSpPr/>
          <p:nvPr/>
        </p:nvGrpSpPr>
        <p:grpSpPr>
          <a:xfrm>
            <a:off x="5014404" y="3762173"/>
            <a:ext cx="2003624" cy="2446466"/>
            <a:chOff x="5014404" y="3762173"/>
            <a:chExt cx="2003624" cy="2446466"/>
          </a:xfrm>
        </p:grpSpPr>
        <p:grpSp>
          <p:nvGrpSpPr>
            <p:cNvPr id="21" name="Agrupar 20"/>
            <p:cNvGrpSpPr/>
            <p:nvPr/>
          </p:nvGrpSpPr>
          <p:grpSpPr>
            <a:xfrm>
              <a:off x="5406616" y="3762173"/>
              <a:ext cx="1219200" cy="1219200"/>
              <a:chOff x="5098473" y="4184073"/>
              <a:chExt cx="1219200" cy="1219200"/>
            </a:xfrm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19" name="Elipse 18"/>
              <p:cNvSpPr/>
              <p:nvPr/>
            </p:nvSpPr>
            <p:spPr>
              <a:xfrm>
                <a:off x="5098473" y="4184073"/>
                <a:ext cx="1219200" cy="12192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pic>
            <p:nvPicPr>
              <p:cNvPr id="20" name="Imagen 19"/>
              <p:cNvPicPr/>
              <p:nvPr/>
            </p:nvPicPr>
            <p:blipFill rotWithShape="1">
              <a:blip r:embed="rId3"/>
              <a:srcRect l="27429" t="25815" r="26489" b="31469"/>
              <a:stretch/>
            </p:blipFill>
            <p:spPr>
              <a:xfrm>
                <a:off x="5382491" y="4502644"/>
                <a:ext cx="678874" cy="575050"/>
              </a:xfrm>
              <a:prstGeom prst="rect">
                <a:avLst/>
              </a:prstGeom>
            </p:spPr>
          </p:pic>
        </p:grpSp>
        <p:sp>
          <p:nvSpPr>
            <p:cNvPr id="23" name="Rectángulo 22"/>
            <p:cNvSpPr/>
            <p:nvPr/>
          </p:nvSpPr>
          <p:spPr>
            <a:xfrm>
              <a:off x="5014404" y="5377642"/>
              <a:ext cx="2003624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6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SI QUIERES VOLVER </a:t>
              </a:r>
              <a:br>
                <a:rPr lang="es-ES" sz="16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</a:br>
              <a:r>
                <a:rPr lang="es-ES" sz="1600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a la lección para elegir otro ejercicio.</a:t>
              </a:r>
              <a:r>
                <a:rPr lang="es-ES_tradnl" sz="1600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 </a:t>
              </a:r>
              <a:endParaRPr lang="es-ES_tradnl" sz="1600" dirty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endParaRPr>
            </a:p>
          </p:txBody>
        </p:sp>
      </p:grpSp>
      <p:grpSp>
        <p:nvGrpSpPr>
          <p:cNvPr id="43" name="Agrupar 42"/>
          <p:cNvGrpSpPr/>
          <p:nvPr/>
        </p:nvGrpSpPr>
        <p:grpSpPr>
          <a:xfrm>
            <a:off x="7356223" y="3740731"/>
            <a:ext cx="2003624" cy="3206571"/>
            <a:chOff x="7356223" y="3740731"/>
            <a:chExt cx="2003624" cy="3206571"/>
          </a:xfrm>
        </p:grpSpPr>
        <p:grpSp>
          <p:nvGrpSpPr>
            <p:cNvPr id="30" name="Agrupar 29"/>
            <p:cNvGrpSpPr/>
            <p:nvPr/>
          </p:nvGrpSpPr>
          <p:grpSpPr>
            <a:xfrm>
              <a:off x="7748435" y="3740731"/>
              <a:ext cx="1219200" cy="1219200"/>
              <a:chOff x="8344784" y="3740731"/>
              <a:chExt cx="1219200" cy="1219200"/>
            </a:xfrm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26" name="Elipse 25"/>
              <p:cNvSpPr/>
              <p:nvPr/>
            </p:nvSpPr>
            <p:spPr>
              <a:xfrm>
                <a:off x="8344784" y="3740731"/>
                <a:ext cx="1219200" cy="12192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pic>
            <p:nvPicPr>
              <p:cNvPr id="29" name="Imagen 28"/>
              <p:cNvPicPr/>
              <p:nvPr/>
            </p:nvPicPr>
            <p:blipFill rotWithShape="1">
              <a:blip r:embed="rId4"/>
              <a:srcRect l="32132" t="25815" r="29840" b="27364"/>
              <a:stretch/>
            </p:blipFill>
            <p:spPr>
              <a:xfrm>
                <a:off x="8688121" y="4031674"/>
                <a:ext cx="560235" cy="630305"/>
              </a:xfrm>
              <a:prstGeom prst="rect">
                <a:avLst/>
              </a:prstGeom>
            </p:spPr>
          </p:pic>
        </p:grpSp>
        <p:sp>
          <p:nvSpPr>
            <p:cNvPr id="31" name="Rectángulo 30"/>
            <p:cNvSpPr/>
            <p:nvPr/>
          </p:nvSpPr>
          <p:spPr>
            <a:xfrm>
              <a:off x="7356223" y="5377642"/>
              <a:ext cx="2003624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6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SI </a:t>
              </a:r>
              <a:r>
                <a:rPr lang="es-ES" sz="1600" b="1" dirty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QUIERES CERRAR </a:t>
              </a:r>
              <a:r>
                <a:rPr lang="es-ES" sz="1600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la retroalimentación y volver a realizar </a:t>
              </a:r>
              <a:br>
                <a:rPr lang="es-ES" sz="1600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</a:br>
              <a:r>
                <a:rPr lang="es-ES" sz="1600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el mismo ejercicio.</a:t>
              </a:r>
              <a:endParaRPr lang="es-ES_tradnl" sz="1600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endParaRPr>
            </a:p>
            <a:p>
              <a:pPr algn="ctr"/>
              <a:r>
                <a:rPr lang="es-ES" sz="16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 </a:t>
              </a:r>
              <a:endParaRPr lang="es-ES_tradnl" sz="1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endParaRPr>
            </a:p>
            <a:p>
              <a:pPr algn="ctr"/>
              <a:endParaRPr lang="es-ES_tradnl" sz="1600" b="1" dirty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endParaRPr>
            </a:p>
          </p:txBody>
        </p:sp>
      </p:grpSp>
      <p:grpSp>
        <p:nvGrpSpPr>
          <p:cNvPr id="44" name="Agrupar 43"/>
          <p:cNvGrpSpPr/>
          <p:nvPr/>
        </p:nvGrpSpPr>
        <p:grpSpPr>
          <a:xfrm>
            <a:off x="9706930" y="3740731"/>
            <a:ext cx="2003624" cy="2467908"/>
            <a:chOff x="9706930" y="3740731"/>
            <a:chExt cx="2003624" cy="2467908"/>
          </a:xfrm>
        </p:grpSpPr>
        <p:sp>
          <p:nvSpPr>
            <p:cNvPr id="35" name="Rectángulo 34"/>
            <p:cNvSpPr/>
            <p:nvPr/>
          </p:nvSpPr>
          <p:spPr>
            <a:xfrm>
              <a:off x="9706930" y="5377642"/>
              <a:ext cx="2003624" cy="830997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s-ES" sz="16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SI </a:t>
              </a:r>
              <a:r>
                <a:rPr lang="es-ES" sz="1600" b="1" dirty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QUIERES </a:t>
              </a:r>
              <a:r>
                <a:rPr lang="es-ES" sz="16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  <a:t>ENVIAR</a:t>
              </a:r>
              <a:br>
                <a:rPr lang="es-ES" sz="1600" b="1" dirty="0" smtClean="0">
                  <a:solidFill>
                    <a:schemeClr val="bg1"/>
                  </a:solidFill>
                  <a:latin typeface="Calibri" charset="0"/>
                  <a:ea typeface="Calibri" charset="0"/>
                  <a:cs typeface="Times New Roman" charset="0"/>
                </a:rPr>
              </a:br>
              <a:r>
                <a:rPr lang="es-ES" sz="1600" dirty="0" smtClean="0">
                  <a:solidFill>
                    <a:schemeClr val="bg1"/>
                  </a:solidFill>
                </a:rPr>
                <a:t>ese ejercicio y avanzar al siguiente.</a:t>
              </a:r>
              <a:endParaRPr lang="es-ES_tradnl" dirty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endParaRPr>
            </a:p>
          </p:txBody>
        </p:sp>
        <p:grpSp>
          <p:nvGrpSpPr>
            <p:cNvPr id="38" name="Agrupar 37"/>
            <p:cNvGrpSpPr/>
            <p:nvPr/>
          </p:nvGrpSpPr>
          <p:grpSpPr>
            <a:xfrm>
              <a:off x="10099142" y="3740731"/>
              <a:ext cx="1219200" cy="1219200"/>
              <a:chOff x="10099142" y="3740731"/>
              <a:chExt cx="1219200" cy="1219200"/>
            </a:xfrm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33" name="Elipse 32"/>
              <p:cNvSpPr/>
              <p:nvPr/>
            </p:nvSpPr>
            <p:spPr>
              <a:xfrm>
                <a:off x="10099142" y="3740731"/>
                <a:ext cx="1219200" cy="12192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pic>
            <p:nvPicPr>
              <p:cNvPr id="37" name="Imagen 36"/>
              <p:cNvPicPr/>
              <p:nvPr/>
            </p:nvPicPr>
            <p:blipFill rotWithShape="1">
              <a:blip r:embed="rId5"/>
              <a:srcRect l="32009" t="25814" r="31434" b="27365"/>
              <a:stretch/>
            </p:blipFill>
            <p:spPr>
              <a:xfrm>
                <a:off x="10437658" y="4005580"/>
                <a:ext cx="538552" cy="63030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0716787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7292</TotalTime>
  <Words>263</Words>
  <Application>Microsoft Macintosh PowerPoint</Application>
  <PresentationFormat>Panorámica</PresentationFormat>
  <Paragraphs>62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Usuario de Microsoft Office</cp:lastModifiedBy>
  <cp:revision>40</cp:revision>
  <dcterms:created xsi:type="dcterms:W3CDTF">2020-10-14T10:53:10Z</dcterms:created>
  <dcterms:modified xsi:type="dcterms:W3CDTF">2021-02-24T13:28:57Z</dcterms:modified>
</cp:coreProperties>
</file>